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58" r:id="rId4"/>
    <p:sldId id="283" r:id="rId5"/>
    <p:sldId id="261" r:id="rId6"/>
    <p:sldId id="262" r:id="rId7"/>
    <p:sldId id="263" r:id="rId8"/>
    <p:sldId id="264" r:id="rId9"/>
    <p:sldId id="265" r:id="rId10"/>
    <p:sldId id="266" r:id="rId11"/>
    <p:sldId id="267" r:id="rId12"/>
    <p:sldId id="268" r:id="rId13"/>
    <p:sldId id="260" r:id="rId14"/>
    <p:sldId id="269" r:id="rId15"/>
    <p:sldId id="270" r:id="rId16"/>
    <p:sldId id="271" r:id="rId17"/>
    <p:sldId id="272" r:id="rId18"/>
    <p:sldId id="274" r:id="rId19"/>
    <p:sldId id="275" r:id="rId20"/>
    <p:sldId id="276" r:id="rId21"/>
    <p:sldId id="277" r:id="rId22"/>
    <p:sldId id="278" r:id="rId23"/>
    <p:sldId id="279" r:id="rId24"/>
    <p:sldId id="281" r:id="rId25"/>
    <p:sldId id="282" r:id="rId26"/>
    <p:sldId id="280"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1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Sheet1!$B$2:$B$13</c:f>
              <c:numCache>
                <c:formatCode>General</c:formatCode>
                <c:ptCount val="12"/>
                <c:pt idx="0">
                  <c:v>4.3</c:v>
                </c:pt>
                <c:pt idx="1">
                  <c:v>2.5</c:v>
                </c:pt>
                <c:pt idx="2">
                  <c:v>3.5</c:v>
                </c:pt>
                <c:pt idx="3">
                  <c:v>4.5</c:v>
                </c:pt>
                <c:pt idx="4">
                  <c:v>4.5</c:v>
                </c:pt>
                <c:pt idx="5">
                  <c:v>4.5</c:v>
                </c:pt>
                <c:pt idx="6">
                  <c:v>4.5</c:v>
                </c:pt>
                <c:pt idx="7">
                  <c:v>4.5</c:v>
                </c:pt>
                <c:pt idx="8">
                  <c:v>4.5</c:v>
                </c:pt>
                <c:pt idx="9">
                  <c:v>4.5</c:v>
                </c:pt>
                <c:pt idx="10">
                  <c:v>4.5</c:v>
                </c:pt>
                <c:pt idx="11">
                  <c:v>4.5</c:v>
                </c:pt>
              </c:numCache>
            </c:numRef>
          </c:val>
        </c:ser>
        <c:dLbls>
          <c:showLegendKey val="0"/>
          <c:showVal val="0"/>
          <c:showCatName val="0"/>
          <c:showSerName val="0"/>
          <c:showPercent val="0"/>
          <c:showBubbleSize val="0"/>
        </c:dLbls>
        <c:gapWidth val="219"/>
        <c:overlap val="-27"/>
        <c:axId val="276014352"/>
        <c:axId val="276014912"/>
      </c:barChart>
      <c:catAx>
        <c:axId val="276014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76014912"/>
        <c:crosses val="autoZero"/>
        <c:auto val="1"/>
        <c:lblAlgn val="ctr"/>
        <c:lblOffset val="100"/>
        <c:noMultiLvlLbl val="0"/>
      </c:catAx>
      <c:valAx>
        <c:axId val="276014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76014352"/>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976EDD4-32B9-4072-B9BE-F1AFC0084869}" type="datetimeFigureOut">
              <a:rPr lang="zh-CN" altLang="en-US" smtClean="0"/>
              <a:t>2017/11/22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89A306-42BA-438F-86BB-C3BE795D4A7B}" type="slidenum">
              <a:rPr lang="zh-CN" altLang="en-US" smtClean="0"/>
              <a:t>‹#›</a:t>
            </a:fld>
            <a:endParaRPr lang="zh-CN" altLang="en-US"/>
          </a:p>
        </p:txBody>
      </p:sp>
    </p:spTree>
    <p:extLst>
      <p:ext uri="{BB962C8B-B14F-4D97-AF65-F5344CB8AC3E}">
        <p14:creationId xmlns:p14="http://schemas.microsoft.com/office/powerpoint/2010/main" val="4023331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976EDD4-32B9-4072-B9BE-F1AFC0084869}" type="datetimeFigureOut">
              <a:rPr lang="zh-CN" altLang="en-US" smtClean="0"/>
              <a:t>2017/11/22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89A306-42BA-438F-86BB-C3BE795D4A7B}" type="slidenum">
              <a:rPr lang="zh-CN" altLang="en-US" smtClean="0"/>
              <a:t>‹#›</a:t>
            </a:fld>
            <a:endParaRPr lang="zh-CN" altLang="en-US"/>
          </a:p>
        </p:txBody>
      </p:sp>
    </p:spTree>
    <p:extLst>
      <p:ext uri="{BB962C8B-B14F-4D97-AF65-F5344CB8AC3E}">
        <p14:creationId xmlns:p14="http://schemas.microsoft.com/office/powerpoint/2010/main" val="467153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976EDD4-32B9-4072-B9BE-F1AFC0084869}" type="datetimeFigureOut">
              <a:rPr lang="zh-CN" altLang="en-US" smtClean="0"/>
              <a:t>2017/11/22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89A306-42BA-438F-86BB-C3BE795D4A7B}" type="slidenum">
              <a:rPr lang="zh-CN" altLang="en-US" smtClean="0"/>
              <a:t>‹#›</a:t>
            </a:fld>
            <a:endParaRPr lang="zh-CN" altLang="en-US"/>
          </a:p>
        </p:txBody>
      </p:sp>
    </p:spTree>
    <p:extLst>
      <p:ext uri="{BB962C8B-B14F-4D97-AF65-F5344CB8AC3E}">
        <p14:creationId xmlns:p14="http://schemas.microsoft.com/office/powerpoint/2010/main" val="3700453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976EDD4-32B9-4072-B9BE-F1AFC0084869}" type="datetimeFigureOut">
              <a:rPr lang="zh-CN" altLang="en-US" smtClean="0"/>
              <a:t>2017/11/22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89A306-42BA-438F-86BB-C3BE795D4A7B}" type="slidenum">
              <a:rPr lang="zh-CN" altLang="en-US" smtClean="0"/>
              <a:t>‹#›</a:t>
            </a:fld>
            <a:endParaRPr lang="zh-CN" altLang="en-US"/>
          </a:p>
        </p:txBody>
      </p:sp>
    </p:spTree>
    <p:extLst>
      <p:ext uri="{BB962C8B-B14F-4D97-AF65-F5344CB8AC3E}">
        <p14:creationId xmlns:p14="http://schemas.microsoft.com/office/powerpoint/2010/main" val="1453701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C976EDD4-32B9-4072-B9BE-F1AFC0084869}" type="datetimeFigureOut">
              <a:rPr lang="zh-CN" altLang="en-US" smtClean="0"/>
              <a:t>2017/11/22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89A306-42BA-438F-86BB-C3BE795D4A7B}" type="slidenum">
              <a:rPr lang="zh-CN" altLang="en-US" smtClean="0"/>
              <a:t>‹#›</a:t>
            </a:fld>
            <a:endParaRPr lang="zh-CN" altLang="en-US"/>
          </a:p>
        </p:txBody>
      </p:sp>
    </p:spTree>
    <p:extLst>
      <p:ext uri="{BB962C8B-B14F-4D97-AF65-F5344CB8AC3E}">
        <p14:creationId xmlns:p14="http://schemas.microsoft.com/office/powerpoint/2010/main" val="3479634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976EDD4-32B9-4072-B9BE-F1AFC0084869}" type="datetimeFigureOut">
              <a:rPr lang="zh-CN" altLang="en-US" smtClean="0"/>
              <a:t>2017/11/22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89A306-42BA-438F-86BB-C3BE795D4A7B}" type="slidenum">
              <a:rPr lang="zh-CN" altLang="en-US" smtClean="0"/>
              <a:t>‹#›</a:t>
            </a:fld>
            <a:endParaRPr lang="zh-CN" altLang="en-US"/>
          </a:p>
        </p:txBody>
      </p:sp>
    </p:spTree>
    <p:extLst>
      <p:ext uri="{BB962C8B-B14F-4D97-AF65-F5344CB8AC3E}">
        <p14:creationId xmlns:p14="http://schemas.microsoft.com/office/powerpoint/2010/main" val="374902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976EDD4-32B9-4072-B9BE-F1AFC0084869}" type="datetimeFigureOut">
              <a:rPr lang="zh-CN" altLang="en-US" smtClean="0"/>
              <a:t>2017/11/22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E89A306-42BA-438F-86BB-C3BE795D4A7B}" type="slidenum">
              <a:rPr lang="zh-CN" altLang="en-US" smtClean="0"/>
              <a:t>‹#›</a:t>
            </a:fld>
            <a:endParaRPr lang="zh-CN" altLang="en-US"/>
          </a:p>
        </p:txBody>
      </p:sp>
    </p:spTree>
    <p:extLst>
      <p:ext uri="{BB962C8B-B14F-4D97-AF65-F5344CB8AC3E}">
        <p14:creationId xmlns:p14="http://schemas.microsoft.com/office/powerpoint/2010/main" val="329997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976EDD4-32B9-4072-B9BE-F1AFC0084869}" type="datetimeFigureOut">
              <a:rPr lang="zh-CN" altLang="en-US" smtClean="0"/>
              <a:t>2017/11/22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E89A306-42BA-438F-86BB-C3BE795D4A7B}" type="slidenum">
              <a:rPr lang="zh-CN" altLang="en-US" smtClean="0"/>
              <a:t>‹#›</a:t>
            </a:fld>
            <a:endParaRPr lang="zh-CN" altLang="en-US"/>
          </a:p>
        </p:txBody>
      </p:sp>
    </p:spTree>
    <p:extLst>
      <p:ext uri="{BB962C8B-B14F-4D97-AF65-F5344CB8AC3E}">
        <p14:creationId xmlns:p14="http://schemas.microsoft.com/office/powerpoint/2010/main" val="312535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76EDD4-32B9-4072-B9BE-F1AFC0084869}" type="datetimeFigureOut">
              <a:rPr lang="zh-CN" altLang="en-US" smtClean="0"/>
              <a:t>2017/11/22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89A306-42BA-438F-86BB-C3BE795D4A7B}" type="slidenum">
              <a:rPr lang="zh-CN" altLang="en-US" smtClean="0"/>
              <a:t>‹#›</a:t>
            </a:fld>
            <a:endParaRPr lang="zh-CN" altLang="en-US"/>
          </a:p>
        </p:txBody>
      </p:sp>
    </p:spTree>
    <p:extLst>
      <p:ext uri="{BB962C8B-B14F-4D97-AF65-F5344CB8AC3E}">
        <p14:creationId xmlns:p14="http://schemas.microsoft.com/office/powerpoint/2010/main" val="2696316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976EDD4-32B9-4072-B9BE-F1AFC0084869}" type="datetimeFigureOut">
              <a:rPr lang="zh-CN" altLang="en-US" smtClean="0"/>
              <a:t>2017/11/22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89A306-42BA-438F-86BB-C3BE795D4A7B}" type="slidenum">
              <a:rPr lang="zh-CN" altLang="en-US" smtClean="0"/>
              <a:t>‹#›</a:t>
            </a:fld>
            <a:endParaRPr lang="zh-CN" altLang="en-US"/>
          </a:p>
        </p:txBody>
      </p:sp>
    </p:spTree>
    <p:extLst>
      <p:ext uri="{BB962C8B-B14F-4D97-AF65-F5344CB8AC3E}">
        <p14:creationId xmlns:p14="http://schemas.microsoft.com/office/powerpoint/2010/main" val="2801171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976EDD4-32B9-4072-B9BE-F1AFC0084869}" type="datetimeFigureOut">
              <a:rPr lang="zh-CN" altLang="en-US" smtClean="0"/>
              <a:t>2017/11/22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89A306-42BA-438F-86BB-C3BE795D4A7B}" type="slidenum">
              <a:rPr lang="zh-CN" altLang="en-US" smtClean="0"/>
              <a:t>‹#›</a:t>
            </a:fld>
            <a:endParaRPr lang="zh-CN" altLang="en-US"/>
          </a:p>
        </p:txBody>
      </p:sp>
    </p:spTree>
    <p:extLst>
      <p:ext uri="{BB962C8B-B14F-4D97-AF65-F5344CB8AC3E}">
        <p14:creationId xmlns:p14="http://schemas.microsoft.com/office/powerpoint/2010/main" val="1240839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76EDD4-32B9-4072-B9BE-F1AFC0084869}" type="datetimeFigureOut">
              <a:rPr lang="zh-CN" altLang="en-US" smtClean="0"/>
              <a:t>2017/11/22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89A306-42BA-438F-86BB-C3BE795D4A7B}" type="slidenum">
              <a:rPr lang="zh-CN" altLang="en-US" smtClean="0"/>
              <a:t>‹#›</a:t>
            </a:fld>
            <a:endParaRPr lang="zh-CN" altLang="en-US"/>
          </a:p>
        </p:txBody>
      </p:sp>
    </p:spTree>
    <p:extLst>
      <p:ext uri="{BB962C8B-B14F-4D97-AF65-F5344CB8AC3E}">
        <p14:creationId xmlns:p14="http://schemas.microsoft.com/office/powerpoint/2010/main" val="694450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24.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7" Type="http://schemas.openxmlformats.org/officeDocument/2006/relationships/image" Target="../media/image41.png"/><Relationship Id="rId12" Type="http://schemas.openxmlformats.org/officeDocument/2006/relationships/image" Target="../media/image46.png"/><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36.png"/><Relationship Id="rId10" Type="http://schemas.openxmlformats.org/officeDocument/2006/relationships/image" Target="../media/image44.png"/><Relationship Id="rId9" Type="http://schemas.openxmlformats.org/officeDocument/2006/relationships/image" Target="../media/image43.png"/><Relationship Id="rId1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image" Target="../media/image48.png"/><Relationship Id="rId16"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17.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5.jpe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4.jpeg"/><Relationship Id="rId16"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6.jpeg"/><Relationship Id="rId9" Type="http://schemas.openxmlformats.org/officeDocument/2006/relationships/image" Target="../media/image70.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9.png"/><Relationship Id="rId3" Type="http://schemas.openxmlformats.org/officeDocument/2006/relationships/image" Target="../media/image5.jpeg"/><Relationship Id="rId7" Type="http://schemas.openxmlformats.org/officeDocument/2006/relationships/image" Target="../media/image68.png"/><Relationship Id="rId12" Type="http://schemas.openxmlformats.org/officeDocument/2006/relationships/image" Target="../media/image78.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jpeg"/><Relationship Id="rId9" Type="http://schemas.openxmlformats.org/officeDocument/2006/relationships/image" Target="../media/image70.png"/></Relationships>
</file>

<file path=ppt/slides/_rels/slide1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9.png"/><Relationship Id="rId3" Type="http://schemas.openxmlformats.org/officeDocument/2006/relationships/image" Target="../media/image5.jpeg"/><Relationship Id="rId7" Type="http://schemas.openxmlformats.org/officeDocument/2006/relationships/image" Target="../media/image68.png"/><Relationship Id="rId12" Type="http://schemas.openxmlformats.org/officeDocument/2006/relationships/image" Target="../media/image80.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jpeg"/><Relationship Id="rId9"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85.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8.jpe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jpeg"/><Relationship Id="rId5" Type="http://schemas.openxmlformats.org/officeDocument/2006/relationships/image" Target="../media/image69.png"/><Relationship Id="rId10" Type="http://schemas.openxmlformats.org/officeDocument/2006/relationships/image" Target="../media/image82.png"/><Relationship Id="rId4" Type="http://schemas.openxmlformats.org/officeDocument/2006/relationships/image" Target="../media/image68.png"/><Relationship Id="rId9" Type="http://schemas.openxmlformats.org/officeDocument/2006/relationships/image" Target="../media/image81.png"/></Relationships>
</file>

<file path=ppt/slides/_rels/slide2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88.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8.jpe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jpeg"/><Relationship Id="rId5" Type="http://schemas.openxmlformats.org/officeDocument/2006/relationships/image" Target="../media/image69.png"/><Relationship Id="rId10" Type="http://schemas.openxmlformats.org/officeDocument/2006/relationships/image" Target="../media/image87.png"/><Relationship Id="rId4" Type="http://schemas.openxmlformats.org/officeDocument/2006/relationships/image" Target="../media/image68.png"/><Relationship Id="rId9" Type="http://schemas.openxmlformats.org/officeDocument/2006/relationships/image" Target="../media/image86.png"/><Relationship Id="rId14" Type="http://schemas.openxmlformats.org/officeDocument/2006/relationships/image" Target="../media/image89.png"/></Relationships>
</file>

<file path=ppt/slides/_rels/slide2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2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305" y="0"/>
            <a:ext cx="11574685" cy="6858000"/>
          </a:xfrm>
          <a:prstGeom prst="rect">
            <a:avLst/>
          </a:prstGeom>
        </p:spPr>
      </p:pic>
      <p:sp>
        <p:nvSpPr>
          <p:cNvPr id="5" name="文本框 4"/>
          <p:cNvSpPr txBox="1"/>
          <p:nvPr/>
        </p:nvSpPr>
        <p:spPr>
          <a:xfrm>
            <a:off x="3708990" y="370806"/>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16" name="文本框 15"/>
          <p:cNvSpPr txBox="1"/>
          <p:nvPr/>
        </p:nvSpPr>
        <p:spPr>
          <a:xfrm>
            <a:off x="5401761" y="1203277"/>
            <a:ext cx="1415772" cy="461665"/>
          </a:xfrm>
          <a:prstGeom prst="rect">
            <a:avLst/>
          </a:prstGeom>
          <a:noFill/>
          <a:ln>
            <a:solidFill>
              <a:schemeClr val="accent1">
                <a:lumMod val="75000"/>
              </a:schemeClr>
            </a:solidFill>
          </a:ln>
          <a:effectLst>
            <a:outerShdw blurRad="50800" dist="38100" dir="2700000" algn="tl" rotWithShape="0">
              <a:prstClr val="black">
                <a:alpha val="40000"/>
              </a:prstClr>
            </a:outerShdw>
          </a:effectLst>
        </p:spPr>
        <p:txBody>
          <a:bodyPr wrap="none" rtlCol="0">
            <a:spAutoFit/>
          </a:bodyPr>
          <a:lstStyle/>
          <a:p>
            <a:r>
              <a:rPr lang="zh-CN" altLang="en-US" sz="2400" dirty="0" smtClean="0">
                <a:latin typeface="等线" panose="02010600030101010101" pitchFamily="2" charset="-122"/>
                <a:ea typeface="等线" panose="02010600030101010101" pitchFamily="2" charset="-122"/>
              </a:rPr>
              <a:t>点击开始</a:t>
            </a:r>
            <a:endParaRPr lang="zh-CN" altLang="en-US" sz="24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7090919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solidFill>
                  <a:schemeClr val="bg2">
                    <a:lumMod val="75000"/>
                  </a:schemeClr>
                </a:solidFill>
              </a:rPr>
              <a:t>方阵</a:t>
            </a:r>
            <a:r>
              <a:rPr lang="zh-CN" altLang="en-US" dirty="0" smtClean="0">
                <a:solidFill>
                  <a:schemeClr val="bg2">
                    <a:lumMod val="75000"/>
                  </a:schemeClr>
                </a:solidFill>
              </a:rPr>
              <a:t>面太阳辐照量计算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计算各月发电盈亏量</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11" name="文本框 10"/>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2" name="文本框 1"/>
          <p:cNvSpPr txBox="1"/>
          <p:nvPr/>
        </p:nvSpPr>
        <p:spPr>
          <a:xfrm>
            <a:off x="3263314" y="1046921"/>
            <a:ext cx="1107996" cy="646331"/>
          </a:xfrm>
          <a:prstGeom prst="rect">
            <a:avLst/>
          </a:prstGeom>
          <a:noFill/>
        </p:spPr>
        <p:txBody>
          <a:bodyPr wrap="none" rtlCol="0">
            <a:spAutoFit/>
          </a:bodyPr>
          <a:lstStyle/>
          <a:p>
            <a:r>
              <a:rPr lang="zh-CN" altLang="en-US" dirty="0" smtClean="0"/>
              <a:t>请输入：</a:t>
            </a:r>
            <a:endParaRPr lang="en-US" altLang="zh-CN" dirty="0" smtClean="0"/>
          </a:p>
          <a:p>
            <a:endParaRPr lang="zh-CN" altLang="en-US" dirty="0"/>
          </a:p>
        </p:txBody>
      </p:sp>
      <p:sp>
        <p:nvSpPr>
          <p:cNvPr id="63" name="文本框 62"/>
          <p:cNvSpPr txBox="1"/>
          <p:nvPr/>
        </p:nvSpPr>
        <p:spPr>
          <a:xfrm>
            <a:off x="3266715" y="4464995"/>
            <a:ext cx="1727909" cy="369332"/>
          </a:xfrm>
          <a:prstGeom prst="rect">
            <a:avLst/>
          </a:prstGeom>
          <a:noFill/>
        </p:spPr>
        <p:txBody>
          <a:bodyPr wrap="none" rtlCol="0">
            <a:spAutoFit/>
          </a:bodyPr>
          <a:lstStyle/>
          <a:p>
            <a:r>
              <a:rPr lang="en-US" altLang="zh-CN" dirty="0"/>
              <a:t>7</a:t>
            </a:r>
            <a:r>
              <a:rPr lang="en-US" altLang="zh-CN" dirty="0" smtClean="0"/>
              <a:t>. </a:t>
            </a:r>
            <a:r>
              <a:rPr lang="zh-CN" altLang="en-US" dirty="0" smtClean="0"/>
              <a:t>制冷机组</a:t>
            </a:r>
            <a:r>
              <a:rPr lang="en-US" altLang="zh-CN" dirty="0" smtClean="0"/>
              <a:t>COP</a:t>
            </a:r>
            <a:endParaRPr lang="zh-CN" altLang="en-US" dirty="0"/>
          </a:p>
        </p:txBody>
      </p:sp>
      <p:sp>
        <p:nvSpPr>
          <p:cNvPr id="64" name="圆角矩形 63"/>
          <p:cNvSpPr/>
          <p:nvPr/>
        </p:nvSpPr>
        <p:spPr>
          <a:xfrm>
            <a:off x="4935996" y="4542070"/>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0" name="文本框 69"/>
          <p:cNvSpPr txBox="1"/>
          <p:nvPr/>
        </p:nvSpPr>
        <p:spPr>
          <a:xfrm>
            <a:off x="6421394" y="1288849"/>
            <a:ext cx="646331" cy="369332"/>
          </a:xfrm>
          <a:prstGeom prst="rect">
            <a:avLst/>
          </a:prstGeom>
          <a:noFill/>
        </p:spPr>
        <p:txBody>
          <a:bodyPr wrap="none" rtlCol="0">
            <a:spAutoFit/>
          </a:bodyPr>
          <a:lstStyle/>
          <a:p>
            <a:r>
              <a:rPr lang="zh-CN" altLang="en-US" dirty="0" smtClean="0"/>
              <a:t>注：</a:t>
            </a:r>
            <a:endParaRPr lang="zh-CN" altLang="en-US" dirty="0"/>
          </a:p>
        </p:txBody>
      </p:sp>
      <p:sp>
        <p:nvSpPr>
          <p:cNvPr id="73" name="矩形 72"/>
          <p:cNvSpPr/>
          <p:nvPr/>
        </p:nvSpPr>
        <p:spPr>
          <a:xfrm>
            <a:off x="6816208" y="1288849"/>
            <a:ext cx="5262061" cy="646331"/>
          </a:xfrm>
          <a:prstGeom prst="rect">
            <a:avLst/>
          </a:prstGeom>
        </p:spPr>
        <p:txBody>
          <a:bodyPr wrap="square">
            <a:spAutoFit/>
          </a:bodyPr>
          <a:lstStyle/>
          <a:p>
            <a:r>
              <a:rPr lang="zh-CN" altLang="en-US" dirty="0" smtClean="0"/>
              <a:t>制冷机组</a:t>
            </a:r>
            <a:r>
              <a:rPr lang="en-US" altLang="zh-CN" dirty="0" smtClean="0"/>
              <a:t>COP</a:t>
            </a:r>
            <a:r>
              <a:rPr lang="zh-CN" altLang="en-US" dirty="0" smtClean="0"/>
              <a:t>取值按</a:t>
            </a:r>
            <a:r>
              <a:rPr lang="en-US" altLang="zh-CN" dirty="0" smtClean="0"/>
              <a:t>《</a:t>
            </a:r>
            <a:r>
              <a:rPr lang="zh-CN" altLang="en-US" dirty="0" smtClean="0"/>
              <a:t>公共建筑节能设计标准</a:t>
            </a:r>
            <a:r>
              <a:rPr lang="en-US" altLang="zh-CN" dirty="0" smtClean="0"/>
              <a:t>》GB50189-2015</a:t>
            </a:r>
            <a:r>
              <a:rPr lang="zh-CN" altLang="en-US" dirty="0" smtClean="0"/>
              <a:t>第</a:t>
            </a:r>
            <a:r>
              <a:rPr lang="en-US" altLang="zh-CN" dirty="0" smtClean="0"/>
              <a:t>4.2.10</a:t>
            </a:r>
            <a:r>
              <a:rPr lang="zh-CN" altLang="en-US" dirty="0" smtClean="0"/>
              <a:t>条</a:t>
            </a:r>
            <a:r>
              <a:rPr lang="en-US" altLang="zh-CN" dirty="0" smtClean="0"/>
              <a:t>COP</a:t>
            </a:r>
            <a:r>
              <a:rPr lang="zh-CN" altLang="en-US" dirty="0" smtClean="0"/>
              <a:t>限值标准；</a:t>
            </a:r>
            <a:endParaRPr lang="zh-CN" altLang="en-US" dirty="0"/>
          </a:p>
        </p:txBody>
      </p:sp>
      <p:graphicFrame>
        <p:nvGraphicFramePr>
          <p:cNvPr id="7" name="表格 6"/>
          <p:cNvGraphicFramePr>
            <a:graphicFrameLocks noGrp="1"/>
          </p:cNvGraphicFramePr>
          <p:nvPr>
            <p:extLst>
              <p:ext uri="{D42A27DB-BD31-4B8C-83A1-F6EECF244321}">
                <p14:modId xmlns:p14="http://schemas.microsoft.com/office/powerpoint/2010/main" val="2389817136"/>
              </p:ext>
            </p:extLst>
          </p:nvPr>
        </p:nvGraphicFramePr>
        <p:xfrm>
          <a:off x="6816208" y="2252673"/>
          <a:ext cx="4560168" cy="1137113"/>
        </p:xfrm>
        <a:graphic>
          <a:graphicData uri="http://schemas.openxmlformats.org/drawingml/2006/table">
            <a:tbl>
              <a:tblPr firstRow="1" firstCol="1" bandRow="1"/>
              <a:tblGrid>
                <a:gridCol w="1575921"/>
                <a:gridCol w="1137263"/>
                <a:gridCol w="923492"/>
                <a:gridCol w="923492"/>
              </a:tblGrid>
              <a:tr h="275526">
                <a:tc>
                  <a:txBody>
                    <a:bodyPr/>
                    <a:lstStyle/>
                    <a:p>
                      <a:pPr algn="ctr">
                        <a:spcAft>
                          <a:spcPts val="0"/>
                        </a:spcAft>
                      </a:pPr>
                      <a:r>
                        <a:rPr lang="zh-CN" sz="1600" kern="0" dirty="0">
                          <a:effectLst/>
                          <a:latin typeface="Calibri" panose="020F0502020204030204" pitchFamily="34" charset="0"/>
                          <a:ea typeface="宋体" panose="02010600030101010101" pitchFamily="2" charset="-122"/>
                          <a:cs typeface="宋体" panose="02010600030101010101" pitchFamily="2" charset="-122"/>
                        </a:rPr>
                        <a:t>风冷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spcAft>
                          <a:spcPts val="0"/>
                        </a:spcAft>
                      </a:pPr>
                      <a:r>
                        <a:rPr lang="zh-CN" sz="1600" kern="0" dirty="0">
                          <a:effectLst/>
                          <a:latin typeface="Calibri" panose="020F0502020204030204" pitchFamily="34" charset="0"/>
                          <a:ea typeface="宋体" panose="02010600030101010101" pitchFamily="2" charset="-122"/>
                          <a:cs typeface="宋体" panose="02010600030101010101" pitchFamily="2" charset="-122"/>
                        </a:rPr>
                        <a:t>水冷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310535">
                <a:tc>
                  <a:txBody>
                    <a:bodyPr/>
                    <a:lstStyle/>
                    <a:p>
                      <a:pPr algn="ctr">
                        <a:spcAft>
                          <a:spcPts val="0"/>
                        </a:spcAft>
                      </a:pPr>
                      <a:r>
                        <a:rPr lang="zh-CN" sz="1600" kern="0">
                          <a:effectLst/>
                          <a:latin typeface="Calibri" panose="020F0502020204030204" pitchFamily="34" charset="0"/>
                          <a:ea typeface="宋体" panose="02010600030101010101" pitchFamily="2" charset="-122"/>
                          <a:cs typeface="宋体" panose="02010600030101010101" pitchFamily="2" charset="-122"/>
                        </a:rPr>
                        <a:t>活塞</a:t>
                      </a:r>
                      <a:r>
                        <a:rPr lang="en-US" sz="1600" kern="0">
                          <a:effectLst/>
                          <a:latin typeface="Calibri" panose="020F0502020204030204" pitchFamily="34" charset="0"/>
                          <a:ea typeface="宋体" panose="02010600030101010101" pitchFamily="2" charset="-122"/>
                          <a:cs typeface="宋体" panose="02010600030101010101" pitchFamily="2" charset="-122"/>
                        </a:rPr>
                        <a:t>/</a:t>
                      </a:r>
                      <a:r>
                        <a:rPr lang="zh-CN" sz="1600" kern="0">
                          <a:effectLst/>
                          <a:latin typeface="Calibri" panose="020F0502020204030204" pitchFamily="34" charset="0"/>
                          <a:ea typeface="宋体" panose="02010600030101010101" pitchFamily="2" charset="-122"/>
                          <a:cs typeface="宋体" panose="02010600030101010101" pitchFamily="2" charset="-122"/>
                        </a:rPr>
                        <a:t>涡旋</a:t>
                      </a:r>
                      <a:r>
                        <a:rPr lang="en-US" sz="1600" kern="0">
                          <a:effectLst/>
                          <a:latin typeface="Calibri" panose="020F0502020204030204" pitchFamily="34" charset="0"/>
                          <a:ea typeface="宋体" panose="02010600030101010101" pitchFamily="2" charset="-122"/>
                          <a:cs typeface="宋体" panose="02010600030101010101" pitchFamily="2" charset="-122"/>
                        </a:rPr>
                        <a:t>/</a:t>
                      </a:r>
                      <a:r>
                        <a:rPr lang="zh-CN" sz="1600" kern="0">
                          <a:effectLst/>
                          <a:latin typeface="Calibri" panose="020F0502020204030204" pitchFamily="34" charset="0"/>
                          <a:ea typeface="宋体" panose="02010600030101010101" pitchFamily="2" charset="-122"/>
                          <a:cs typeface="宋体" panose="02010600030101010101" pitchFamily="2" charset="-122"/>
                        </a:rPr>
                        <a:t>螺杆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kern="0">
                          <a:effectLst/>
                          <a:latin typeface="Calibri" panose="020F0502020204030204" pitchFamily="34" charset="0"/>
                          <a:ea typeface="宋体" panose="02010600030101010101" pitchFamily="2" charset="-122"/>
                          <a:cs typeface="宋体" panose="02010600030101010101" pitchFamily="2" charset="-122"/>
                        </a:rPr>
                        <a:t>活塞</a:t>
                      </a:r>
                      <a:r>
                        <a:rPr lang="en-US" sz="1600" kern="0">
                          <a:effectLst/>
                          <a:latin typeface="Calibri" panose="020F0502020204030204" pitchFamily="34" charset="0"/>
                          <a:ea typeface="宋体" panose="02010600030101010101" pitchFamily="2" charset="-122"/>
                          <a:cs typeface="宋体" panose="02010600030101010101" pitchFamily="2" charset="-122"/>
                        </a:rPr>
                        <a:t>/</a:t>
                      </a:r>
                      <a:r>
                        <a:rPr lang="zh-CN" sz="1600" kern="0">
                          <a:effectLst/>
                          <a:latin typeface="Calibri" panose="020F0502020204030204" pitchFamily="34" charset="0"/>
                          <a:ea typeface="宋体" panose="02010600030101010101" pitchFamily="2" charset="-122"/>
                          <a:cs typeface="宋体" panose="02010600030101010101" pitchFamily="2" charset="-122"/>
                        </a:rPr>
                        <a:t>涡旋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kern="0">
                          <a:effectLst/>
                          <a:latin typeface="Calibri" panose="020F0502020204030204" pitchFamily="34" charset="0"/>
                          <a:ea typeface="宋体" panose="02010600030101010101" pitchFamily="2" charset="-122"/>
                          <a:cs typeface="宋体" panose="02010600030101010101" pitchFamily="2" charset="-122"/>
                        </a:rPr>
                        <a:t>螺杆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kern="0">
                          <a:effectLst/>
                          <a:latin typeface="Calibri" panose="020F0502020204030204" pitchFamily="34" charset="0"/>
                          <a:ea typeface="宋体" panose="02010600030101010101" pitchFamily="2" charset="-122"/>
                          <a:cs typeface="宋体" panose="02010600030101010101" pitchFamily="2" charset="-122"/>
                        </a:rPr>
                        <a:t>离心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5526">
                <a:tc>
                  <a:txBody>
                    <a:bodyPr/>
                    <a:lstStyle/>
                    <a:p>
                      <a:pPr algn="ctr">
                        <a:spcAft>
                          <a:spcPts val="0"/>
                        </a:spcAft>
                      </a:pPr>
                      <a:r>
                        <a:rPr lang="en-US" sz="1600" kern="0">
                          <a:effectLst/>
                          <a:latin typeface="宋体" panose="02010600030101010101" pitchFamily="2" charset="-122"/>
                          <a:ea typeface="宋体" panose="02010600030101010101" pitchFamily="2" charset="-122"/>
                          <a:cs typeface="宋体" panose="02010600030101010101" pitchFamily="2" charset="-122"/>
                        </a:rPr>
                        <a:t>COP</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a:effectLst/>
                          <a:latin typeface="宋体" panose="02010600030101010101" pitchFamily="2" charset="-122"/>
                          <a:ea typeface="宋体" panose="02010600030101010101" pitchFamily="2" charset="-122"/>
                          <a:cs typeface="宋体" panose="02010600030101010101" pitchFamily="2" charset="-122"/>
                        </a:rPr>
                        <a:t>COP</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a:effectLst/>
                          <a:latin typeface="宋体" panose="02010600030101010101" pitchFamily="2" charset="-122"/>
                          <a:ea typeface="宋体" panose="02010600030101010101" pitchFamily="2" charset="-122"/>
                          <a:cs typeface="宋体" panose="02010600030101010101" pitchFamily="2" charset="-122"/>
                        </a:rPr>
                        <a:t>COP</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a:effectLst/>
                          <a:latin typeface="宋体" panose="02010600030101010101" pitchFamily="2" charset="-122"/>
                          <a:ea typeface="宋体" panose="02010600030101010101" pitchFamily="2" charset="-122"/>
                          <a:cs typeface="宋体" panose="02010600030101010101" pitchFamily="2" charset="-122"/>
                        </a:rPr>
                        <a:t>COP</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5526">
                <a:tc>
                  <a:txBody>
                    <a:bodyPr/>
                    <a:lstStyle/>
                    <a:p>
                      <a:pPr algn="ctr">
                        <a:spcAft>
                          <a:spcPts val="0"/>
                        </a:spcAft>
                      </a:pPr>
                      <a:r>
                        <a:rPr lang="en-US" sz="1600" kern="0">
                          <a:effectLst/>
                          <a:latin typeface="宋体" panose="02010600030101010101" pitchFamily="2" charset="-122"/>
                          <a:ea typeface="宋体" panose="02010600030101010101" pitchFamily="2" charset="-122"/>
                          <a:cs typeface="宋体" panose="02010600030101010101" pitchFamily="2" charset="-122"/>
                        </a:rPr>
                        <a:t>2.9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a:effectLst/>
                          <a:latin typeface="宋体" panose="02010600030101010101" pitchFamily="2" charset="-122"/>
                          <a:ea typeface="宋体" panose="02010600030101010101" pitchFamily="2" charset="-122"/>
                          <a:cs typeface="宋体" panose="02010600030101010101" pitchFamily="2" charset="-122"/>
                        </a:rPr>
                        <a:t>4.4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a:effectLst/>
                          <a:latin typeface="宋体" panose="02010600030101010101" pitchFamily="2" charset="-122"/>
                          <a:ea typeface="宋体" panose="02010600030101010101" pitchFamily="2" charset="-122"/>
                          <a:cs typeface="宋体" panose="02010600030101010101" pitchFamily="2" charset="-122"/>
                        </a:rPr>
                        <a:t>5.3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dirty="0">
                          <a:effectLst/>
                          <a:latin typeface="宋体" panose="02010600030101010101" pitchFamily="2" charset="-122"/>
                          <a:ea typeface="宋体" panose="02010600030101010101" pitchFamily="2" charset="-122"/>
                          <a:cs typeface="宋体" panose="02010600030101010101" pitchFamily="2" charset="-122"/>
                        </a:rPr>
                        <a:t>5.7</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 name="矩形 7"/>
          <p:cNvSpPr/>
          <p:nvPr/>
        </p:nvSpPr>
        <p:spPr>
          <a:xfrm>
            <a:off x="7858226" y="1932378"/>
            <a:ext cx="2423612" cy="369332"/>
          </a:xfrm>
          <a:prstGeom prst="rect">
            <a:avLst/>
          </a:prstGeom>
        </p:spPr>
        <p:txBody>
          <a:bodyPr wrap="none">
            <a:spAutoFit/>
          </a:bodyPr>
          <a:lstStyle/>
          <a:p>
            <a:r>
              <a:rPr lang="zh-CN" altLang="en-US" dirty="0" smtClean="0"/>
              <a:t>制冷机组</a:t>
            </a:r>
            <a:r>
              <a:rPr lang="en-US" altLang="zh-CN" dirty="0" smtClean="0"/>
              <a:t>COP</a:t>
            </a:r>
            <a:r>
              <a:rPr lang="zh-CN" altLang="en-US" dirty="0" smtClean="0"/>
              <a:t>建议取值</a:t>
            </a:r>
            <a:endParaRPr lang="zh-CN" altLang="en-US" dirty="0"/>
          </a:p>
        </p:txBody>
      </p:sp>
    </p:spTree>
    <p:extLst>
      <p:ext uri="{BB962C8B-B14F-4D97-AF65-F5344CB8AC3E}">
        <p14:creationId xmlns:p14="http://schemas.microsoft.com/office/powerpoint/2010/main" val="38909489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solidFill>
                  <a:schemeClr val="bg2">
                    <a:lumMod val="75000"/>
                  </a:schemeClr>
                </a:solidFill>
              </a:rPr>
              <a:t>方阵</a:t>
            </a:r>
            <a:r>
              <a:rPr lang="zh-CN" altLang="en-US" dirty="0" smtClean="0">
                <a:solidFill>
                  <a:schemeClr val="bg2">
                    <a:lumMod val="75000"/>
                  </a:schemeClr>
                </a:solidFill>
              </a:rPr>
              <a:t>面太阳辐照量计算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计算各月发电盈亏量</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11" name="文本框 10"/>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2" name="文本框 1"/>
          <p:cNvSpPr txBox="1"/>
          <p:nvPr/>
        </p:nvSpPr>
        <p:spPr>
          <a:xfrm>
            <a:off x="3263314" y="1046921"/>
            <a:ext cx="1107996" cy="646331"/>
          </a:xfrm>
          <a:prstGeom prst="rect">
            <a:avLst/>
          </a:prstGeom>
          <a:noFill/>
        </p:spPr>
        <p:txBody>
          <a:bodyPr wrap="none" rtlCol="0">
            <a:spAutoFit/>
          </a:bodyPr>
          <a:lstStyle/>
          <a:p>
            <a:r>
              <a:rPr lang="zh-CN" altLang="en-US" dirty="0" smtClean="0"/>
              <a:t>请输入：</a:t>
            </a:r>
            <a:endParaRPr lang="en-US" altLang="zh-CN" dirty="0" smtClean="0"/>
          </a:p>
          <a:p>
            <a:endParaRPr lang="zh-CN" altLang="en-US" dirty="0"/>
          </a:p>
        </p:txBody>
      </p:sp>
      <mc:AlternateContent xmlns:mc="http://schemas.openxmlformats.org/markup-compatibility/2006" xmlns:a14="http://schemas.microsoft.com/office/drawing/2010/main">
        <mc:Choice Requires="a14">
          <p:sp>
            <p:nvSpPr>
              <p:cNvPr id="68" name="文本框 67"/>
              <p:cNvSpPr txBox="1"/>
              <p:nvPr/>
            </p:nvSpPr>
            <p:spPr>
              <a:xfrm>
                <a:off x="3270844" y="5142633"/>
                <a:ext cx="2199064" cy="369332"/>
              </a:xfrm>
              <a:prstGeom prst="rect">
                <a:avLst/>
              </a:prstGeom>
              <a:noFill/>
            </p:spPr>
            <p:txBody>
              <a:bodyPr wrap="none" rtlCol="0">
                <a:spAutoFit/>
              </a:bodyPr>
              <a:lstStyle/>
              <a:p>
                <a:r>
                  <a:rPr lang="en-US" altLang="zh-CN" dirty="0"/>
                  <a:t>9</a:t>
                </a:r>
                <a:r>
                  <a:rPr lang="en-US" altLang="zh-CN" dirty="0" smtClean="0"/>
                  <a:t>. </a:t>
                </a:r>
                <a:r>
                  <a:rPr lang="zh-CN" altLang="en-US" dirty="0" smtClean="0"/>
                  <a:t>制冷机能耗</a:t>
                </a:r>
                <a:r>
                  <a:rPr lang="zh-CN" altLang="en-US" dirty="0"/>
                  <a:t>比例</a:t>
                </a:r>
                <a:r>
                  <a:rPr lang="zh-CN" altLang="en-US" dirty="0" smtClean="0"/>
                  <a:t> </a:t>
                </a:r>
                <a14:m>
                  <m:oMath xmlns:m="http://schemas.openxmlformats.org/officeDocument/2006/math">
                    <m:r>
                      <a:rPr lang="zh-CN" altLang="en-US" i="1" smtClean="0">
                        <a:latin typeface="Cambria Math" panose="02040503050406030204" pitchFamily="18" charset="0"/>
                      </a:rPr>
                      <m:t>𝜁</m:t>
                    </m:r>
                  </m:oMath>
                </a14:m>
                <a:endParaRPr lang="zh-CN" altLang="en-US" dirty="0"/>
              </a:p>
            </p:txBody>
          </p:sp>
        </mc:Choice>
        <mc:Fallback xmlns="">
          <p:sp>
            <p:nvSpPr>
              <p:cNvPr id="68" name="文本框 67"/>
              <p:cNvSpPr txBox="1">
                <a:spLocks noRot="1" noChangeAspect="1" noMove="1" noResize="1" noEditPoints="1" noAdjustHandles="1" noChangeArrowheads="1" noChangeShapeType="1" noTextEdit="1"/>
              </p:cNvSpPr>
              <p:nvPr/>
            </p:nvSpPr>
            <p:spPr>
              <a:xfrm>
                <a:off x="3270844" y="5142633"/>
                <a:ext cx="2199064" cy="369332"/>
              </a:xfrm>
              <a:prstGeom prst="rect">
                <a:avLst/>
              </a:prstGeom>
              <a:blipFill rotWithShape="0">
                <a:blip r:embed="rId2"/>
                <a:stretch>
                  <a:fillRect l="-2500" t="-15000" b="-28333"/>
                </a:stretch>
              </a:blipFill>
            </p:spPr>
            <p:txBody>
              <a:bodyPr/>
              <a:lstStyle/>
              <a:p>
                <a:r>
                  <a:rPr lang="zh-CN" altLang="en-US">
                    <a:noFill/>
                  </a:rPr>
                  <a:t> </a:t>
                </a:r>
              </a:p>
            </p:txBody>
          </p:sp>
        </mc:Fallback>
      </mc:AlternateContent>
      <p:sp>
        <p:nvSpPr>
          <p:cNvPr id="69" name="圆角矩形 68"/>
          <p:cNvSpPr/>
          <p:nvPr/>
        </p:nvSpPr>
        <p:spPr>
          <a:xfrm>
            <a:off x="5433493" y="5228594"/>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70" name="文本框 69"/>
          <p:cNvSpPr txBox="1"/>
          <p:nvPr/>
        </p:nvSpPr>
        <p:spPr>
          <a:xfrm>
            <a:off x="6421394" y="1288849"/>
            <a:ext cx="646331" cy="369332"/>
          </a:xfrm>
          <a:prstGeom prst="rect">
            <a:avLst/>
          </a:prstGeom>
          <a:noFill/>
        </p:spPr>
        <p:txBody>
          <a:bodyPr wrap="none" rtlCol="0">
            <a:spAutoFit/>
          </a:bodyPr>
          <a:lstStyle/>
          <a:p>
            <a:r>
              <a:rPr lang="zh-CN" altLang="en-US" dirty="0" smtClean="0"/>
              <a:t>注：</a:t>
            </a:r>
            <a:endParaRPr lang="zh-CN" altLang="en-US" dirty="0"/>
          </a:p>
        </p:txBody>
      </p:sp>
      <mc:AlternateContent xmlns:mc="http://schemas.openxmlformats.org/markup-compatibility/2006" xmlns:a14="http://schemas.microsoft.com/office/drawing/2010/main">
        <mc:Choice Requires="a14">
          <p:sp>
            <p:nvSpPr>
              <p:cNvPr id="73" name="矩形 72"/>
              <p:cNvSpPr/>
              <p:nvPr/>
            </p:nvSpPr>
            <p:spPr>
              <a:xfrm>
                <a:off x="6816208" y="1288849"/>
                <a:ext cx="5262061" cy="923330"/>
              </a:xfrm>
              <a:prstGeom prst="rect">
                <a:avLst/>
              </a:prstGeom>
            </p:spPr>
            <p:txBody>
              <a:bodyPr wrap="square">
                <a:spAutoFit/>
              </a:bodyPr>
              <a:lstStyle/>
              <a:p>
                <a:r>
                  <a:rPr lang="zh-CN" altLang="zh-CN" dirty="0"/>
                  <a:t>考虑由水泵和风机组成的输配系统以及末端风机盘管耗电量的存在</a:t>
                </a:r>
                <a:r>
                  <a:rPr lang="zh-CN" altLang="zh-CN" dirty="0" smtClean="0"/>
                  <a:t>，系数</a:t>
                </a:r>
                <a14:m>
                  <m:oMath xmlns:m="http://schemas.openxmlformats.org/officeDocument/2006/math">
                    <m:r>
                      <a:rPr lang="en-US" altLang="zh-CN" i="1">
                        <a:latin typeface="Cambria Math" panose="02040503050406030204" pitchFamily="18" charset="0"/>
                      </a:rPr>
                      <m:t>𝜁</m:t>
                    </m:r>
                  </m:oMath>
                </a14:m>
                <a:r>
                  <a:rPr lang="zh-CN" altLang="zh-CN" dirty="0" smtClean="0"/>
                  <a:t>为</a:t>
                </a:r>
                <a:r>
                  <a:rPr lang="zh-CN" altLang="zh-CN" dirty="0"/>
                  <a:t>制冷机组能耗占整个空调系统能耗的比例</a:t>
                </a:r>
                <a:r>
                  <a:rPr lang="zh-CN" altLang="zh-CN" dirty="0" smtClean="0"/>
                  <a:t>。</a:t>
                </a:r>
                <a:r>
                  <a:rPr lang="zh-CN" altLang="en-US" dirty="0" smtClean="0"/>
                  <a:t>建议取值≥</a:t>
                </a:r>
                <a:r>
                  <a:rPr lang="en-US" altLang="zh-CN" dirty="0" smtClean="0"/>
                  <a:t>0.4</a:t>
                </a:r>
                <a:r>
                  <a:rPr lang="zh-CN" altLang="en-US" dirty="0" smtClean="0"/>
                  <a:t>；</a:t>
                </a:r>
                <a:endParaRPr lang="zh-CN" altLang="zh-CN" dirty="0"/>
              </a:p>
            </p:txBody>
          </p:sp>
        </mc:Choice>
        <mc:Fallback xmlns="">
          <p:sp>
            <p:nvSpPr>
              <p:cNvPr id="73" name="矩形 72"/>
              <p:cNvSpPr>
                <a:spLocks noRot="1" noChangeAspect="1" noMove="1" noResize="1" noEditPoints="1" noAdjustHandles="1" noChangeArrowheads="1" noChangeShapeType="1" noTextEdit="1"/>
              </p:cNvSpPr>
              <p:nvPr/>
            </p:nvSpPr>
            <p:spPr>
              <a:xfrm>
                <a:off x="6816208" y="1288849"/>
                <a:ext cx="5262061" cy="923330"/>
              </a:xfrm>
              <a:prstGeom prst="rect">
                <a:avLst/>
              </a:prstGeom>
              <a:blipFill rotWithShape="0">
                <a:blip r:embed="rId3"/>
                <a:stretch>
                  <a:fillRect l="-927" t="-3289" r="-463" b="-98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3304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solidFill>
                  <a:schemeClr val="bg2">
                    <a:lumMod val="75000"/>
                  </a:schemeClr>
                </a:solidFill>
              </a:rPr>
              <a:t>方阵</a:t>
            </a:r>
            <a:r>
              <a:rPr lang="zh-CN" altLang="en-US" dirty="0" smtClean="0">
                <a:solidFill>
                  <a:schemeClr val="bg2">
                    <a:lumMod val="75000"/>
                  </a:schemeClr>
                </a:solidFill>
              </a:rPr>
              <a:t>面太阳辐照量计算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计算各月发电盈亏量</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11" name="文本框 10"/>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2" name="文本框 1"/>
          <p:cNvSpPr txBox="1"/>
          <p:nvPr/>
        </p:nvSpPr>
        <p:spPr>
          <a:xfrm>
            <a:off x="3263314" y="1046921"/>
            <a:ext cx="1107996" cy="646331"/>
          </a:xfrm>
          <a:prstGeom prst="rect">
            <a:avLst/>
          </a:prstGeom>
          <a:noFill/>
        </p:spPr>
        <p:txBody>
          <a:bodyPr wrap="none" rtlCol="0">
            <a:spAutoFit/>
          </a:bodyPr>
          <a:lstStyle/>
          <a:p>
            <a:r>
              <a:rPr lang="zh-CN" altLang="en-US" dirty="0" smtClean="0"/>
              <a:t>请输入：</a:t>
            </a:r>
            <a:endParaRPr lang="en-US" altLang="zh-CN" dirty="0" smtClean="0"/>
          </a:p>
          <a:p>
            <a:endParaRPr lang="zh-CN" altLang="en-US" dirty="0"/>
          </a:p>
        </p:txBody>
      </p:sp>
      <mc:AlternateContent xmlns:mc="http://schemas.openxmlformats.org/markup-compatibility/2006" xmlns:a14="http://schemas.microsoft.com/office/drawing/2010/main">
        <mc:Choice Requires="a14">
          <p:sp>
            <p:nvSpPr>
              <p:cNvPr id="71" name="文本框 70"/>
              <p:cNvSpPr txBox="1"/>
              <p:nvPr/>
            </p:nvSpPr>
            <p:spPr>
              <a:xfrm>
                <a:off x="3275292" y="5456154"/>
                <a:ext cx="2848793" cy="392223"/>
              </a:xfrm>
              <a:prstGeom prst="rect">
                <a:avLst/>
              </a:prstGeom>
              <a:noFill/>
            </p:spPr>
            <p:txBody>
              <a:bodyPr wrap="none" rtlCol="0">
                <a:spAutoFit/>
              </a:bodyPr>
              <a:lstStyle/>
              <a:p>
                <a:r>
                  <a:rPr lang="en-US" altLang="zh-CN" dirty="0" smtClean="0"/>
                  <a:t>10. </a:t>
                </a:r>
                <a:r>
                  <a:rPr lang="zh-CN" altLang="en-US" dirty="0" smtClean="0"/>
                  <a:t>空调系统耗电量计算</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𝑐</m:t>
                        </m:r>
                      </m:sub>
                    </m:sSub>
                  </m:oMath>
                </a14:m>
                <a:endParaRPr lang="zh-CN" altLang="en-US" dirty="0"/>
              </a:p>
            </p:txBody>
          </p:sp>
        </mc:Choice>
        <mc:Fallback xmlns="">
          <p:sp>
            <p:nvSpPr>
              <p:cNvPr id="71" name="文本框 70"/>
              <p:cNvSpPr txBox="1">
                <a:spLocks noRot="1" noChangeAspect="1" noMove="1" noResize="1" noEditPoints="1" noAdjustHandles="1" noChangeArrowheads="1" noChangeShapeType="1" noTextEdit="1"/>
              </p:cNvSpPr>
              <p:nvPr/>
            </p:nvSpPr>
            <p:spPr>
              <a:xfrm>
                <a:off x="3275292" y="5456154"/>
                <a:ext cx="2848793" cy="392223"/>
              </a:xfrm>
              <a:prstGeom prst="rect">
                <a:avLst/>
              </a:prstGeom>
              <a:blipFill rotWithShape="0">
                <a:blip r:embed="rId2"/>
                <a:stretch>
                  <a:fillRect l="-1709" t="-12500" b="-20313"/>
                </a:stretch>
              </a:blipFill>
            </p:spPr>
            <p:txBody>
              <a:bodyPr/>
              <a:lstStyle/>
              <a:p>
                <a:r>
                  <a:rPr lang="zh-CN" altLang="en-US">
                    <a:noFill/>
                  </a:rPr>
                  <a:t> </a:t>
                </a:r>
              </a:p>
            </p:txBody>
          </p:sp>
        </mc:Fallback>
      </mc:AlternateContent>
      <p:sp>
        <p:nvSpPr>
          <p:cNvPr id="72" name="文本框 71"/>
          <p:cNvSpPr txBox="1"/>
          <p:nvPr/>
        </p:nvSpPr>
        <p:spPr>
          <a:xfrm>
            <a:off x="3599755" y="5789287"/>
            <a:ext cx="1107996" cy="369332"/>
          </a:xfrm>
          <a:prstGeom prst="rect">
            <a:avLst/>
          </a:prstGeom>
          <a:noFill/>
        </p:spPr>
        <p:txBody>
          <a:bodyPr wrap="none" rtlCol="0">
            <a:spAutoFit/>
          </a:bodyPr>
          <a:lstStyle/>
          <a:p>
            <a:r>
              <a:rPr lang="zh-CN" altLang="en-US" dirty="0" smtClean="0"/>
              <a:t>进行计算</a:t>
            </a:r>
            <a:endParaRPr lang="zh-CN" altLang="en-US" dirty="0"/>
          </a:p>
        </p:txBody>
      </p:sp>
      <p:graphicFrame>
        <p:nvGraphicFramePr>
          <p:cNvPr id="8" name="图表 7"/>
          <p:cNvGraphicFramePr/>
          <p:nvPr>
            <p:extLst>
              <p:ext uri="{D42A27DB-BD31-4B8C-83A1-F6EECF244321}">
                <p14:modId xmlns:p14="http://schemas.microsoft.com/office/powerpoint/2010/main" val="2704025898"/>
              </p:ext>
            </p:extLst>
          </p:nvPr>
        </p:nvGraphicFramePr>
        <p:xfrm>
          <a:off x="6403310" y="1447511"/>
          <a:ext cx="5647663" cy="4079961"/>
        </p:xfrm>
        <a:graphic>
          <a:graphicData uri="http://schemas.openxmlformats.org/drawingml/2006/chart">
            <c:chart xmlns:c="http://schemas.openxmlformats.org/drawingml/2006/chart" xmlns:r="http://schemas.openxmlformats.org/officeDocument/2006/relationships" r:id="rId3"/>
          </a:graphicData>
        </a:graphic>
      </p:graphicFrame>
      <p:sp>
        <p:nvSpPr>
          <p:cNvPr id="70" name="文本框 69"/>
          <p:cNvSpPr txBox="1"/>
          <p:nvPr/>
        </p:nvSpPr>
        <p:spPr>
          <a:xfrm>
            <a:off x="9120479" y="5512288"/>
            <a:ext cx="646331" cy="369332"/>
          </a:xfrm>
          <a:prstGeom prst="rect">
            <a:avLst/>
          </a:prstGeom>
          <a:noFill/>
        </p:spPr>
        <p:txBody>
          <a:bodyPr wrap="none" rtlCol="0">
            <a:spAutoFit/>
          </a:bodyPr>
          <a:lstStyle/>
          <a:p>
            <a:r>
              <a:rPr lang="zh-CN" altLang="en-US" dirty="0" smtClean="0"/>
              <a:t>月份</a:t>
            </a:r>
            <a:endParaRPr lang="en-US" altLang="zh-CN" dirty="0" smtClean="0"/>
          </a:p>
        </p:txBody>
      </p:sp>
      <mc:AlternateContent xmlns:mc="http://schemas.openxmlformats.org/markup-compatibility/2006" xmlns:a14="http://schemas.microsoft.com/office/drawing/2010/main">
        <mc:Choice Requires="a14">
          <p:sp>
            <p:nvSpPr>
              <p:cNvPr id="73" name="文本框 72"/>
              <p:cNvSpPr txBox="1"/>
              <p:nvPr/>
            </p:nvSpPr>
            <p:spPr>
              <a:xfrm rot="16200000">
                <a:off x="5090304" y="3103639"/>
                <a:ext cx="2230162" cy="404983"/>
              </a:xfrm>
              <a:prstGeom prst="rect">
                <a:avLst/>
              </a:prstGeom>
              <a:noFill/>
            </p:spPr>
            <p:txBody>
              <a:bodyPr wrap="none" rtlCol="0">
                <a:spAutoFit/>
              </a:bodyPr>
              <a:lstStyle/>
              <a:p>
                <a:r>
                  <a:rPr lang="zh-CN" altLang="en-US" dirty="0" smtClean="0"/>
                  <a:t>耗电量</a:t>
                </a:r>
                <a14:m>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𝑐</m:t>
                        </m:r>
                      </m:sub>
                    </m:sSub>
                  </m:oMath>
                </a14:m>
                <a:r>
                  <a:rPr lang="en-US" altLang="zh-CN" dirty="0" smtClean="0"/>
                  <a:t> </a:t>
                </a:r>
                <a14:m>
                  <m:oMath xmlns:m="http://schemas.openxmlformats.org/officeDocument/2006/math">
                    <m:d>
                      <m:dPr>
                        <m:ctrlPr>
                          <a:rPr lang="en-US" altLang="zh-CN" i="1" dirty="0" smtClean="0">
                            <a:latin typeface="Cambria Math" panose="02040503050406030204" pitchFamily="18" charset="0"/>
                          </a:rPr>
                        </m:ctrlPr>
                      </m:dPr>
                      <m:e>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sSup>
                          <m:sSupPr>
                            <m:ctrlPr>
                              <a:rPr lang="zh-CN" altLang="en-US"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e>
                    </m:d>
                  </m:oMath>
                </a14:m>
                <a:endParaRPr lang="en-US" altLang="zh-CN" dirty="0" smtClean="0"/>
              </a:p>
            </p:txBody>
          </p:sp>
        </mc:Choice>
        <mc:Fallback xmlns="">
          <p:sp>
            <p:nvSpPr>
              <p:cNvPr id="73" name="文本框 72"/>
              <p:cNvSpPr txBox="1">
                <a:spLocks noRot="1" noChangeAspect="1" noMove="1" noResize="1" noEditPoints="1" noAdjustHandles="1" noChangeArrowheads="1" noChangeShapeType="1" noTextEdit="1"/>
              </p:cNvSpPr>
              <p:nvPr/>
            </p:nvSpPr>
            <p:spPr>
              <a:xfrm rot="16200000">
                <a:off x="5090304" y="3103639"/>
                <a:ext cx="2230162" cy="404983"/>
              </a:xfrm>
              <a:prstGeom prst="rect">
                <a:avLst/>
              </a:prstGeom>
              <a:blipFill rotWithShape="0">
                <a:blip r:embed="rId4"/>
                <a:stretch>
                  <a:fillRect l="-9091" r="-15152" b="-24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p:cNvSpPr txBox="1"/>
              <p:nvPr/>
            </p:nvSpPr>
            <p:spPr>
              <a:xfrm>
                <a:off x="6943568" y="1082572"/>
                <a:ext cx="5000151" cy="404983"/>
              </a:xfrm>
              <a:prstGeom prst="rect">
                <a:avLst/>
              </a:prstGeom>
              <a:noFill/>
            </p:spPr>
            <p:txBody>
              <a:bodyPr wrap="none" rtlCol="0">
                <a:spAutoFit/>
              </a:bodyPr>
              <a:lstStyle/>
              <a:p>
                <a:r>
                  <a:rPr lang="zh-CN" altLang="en-US" dirty="0" smtClean="0"/>
                  <a:t>单位建筑基底面积空调系统耗电量</a:t>
                </a:r>
                <a14:m>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𝑐</m:t>
                        </m:r>
                      </m:sub>
                    </m:sSub>
                  </m:oMath>
                </a14:m>
                <a:r>
                  <a:rPr lang="zh-CN" altLang="en-US" dirty="0" smtClean="0"/>
                  <a:t> </a:t>
                </a:r>
                <a14:m>
                  <m:oMath xmlns:m="http://schemas.openxmlformats.org/officeDocument/2006/math">
                    <m:d>
                      <m:dPr>
                        <m:ctrlPr>
                          <a:rPr lang="en-US" altLang="zh-CN" i="1" dirty="0" smtClean="0">
                            <a:latin typeface="Cambria Math" panose="02040503050406030204" pitchFamily="18" charset="0"/>
                          </a:rPr>
                        </m:ctrlPr>
                      </m:dPr>
                      <m:e>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sSup>
                          <m:sSupPr>
                            <m:ctrlPr>
                              <a:rPr lang="zh-CN" altLang="en-US"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e>
                    </m:d>
                  </m:oMath>
                </a14:m>
                <a:endParaRPr lang="zh-CN" altLang="en-US" dirty="0"/>
              </a:p>
            </p:txBody>
          </p:sp>
        </mc:Choice>
        <mc:Fallback xmlns="">
          <p:sp>
            <p:nvSpPr>
              <p:cNvPr id="74" name="文本框 73"/>
              <p:cNvSpPr txBox="1">
                <a:spLocks noRot="1" noChangeAspect="1" noMove="1" noResize="1" noEditPoints="1" noAdjustHandles="1" noChangeArrowheads="1" noChangeShapeType="1" noTextEdit="1"/>
              </p:cNvSpPr>
              <p:nvPr/>
            </p:nvSpPr>
            <p:spPr>
              <a:xfrm>
                <a:off x="6943568" y="1082572"/>
                <a:ext cx="5000151" cy="404983"/>
              </a:xfrm>
              <a:prstGeom prst="rect">
                <a:avLst/>
              </a:prstGeom>
              <a:blipFill rotWithShape="0">
                <a:blip r:embed="rId5"/>
                <a:stretch>
                  <a:fillRect l="-976" t="-9091" b="-151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6390049" y="5881620"/>
                <a:ext cx="4824078" cy="369332"/>
              </a:xfrm>
              <a:prstGeom prst="rect">
                <a:avLst/>
              </a:prstGeom>
              <a:noFill/>
            </p:spPr>
            <p:txBody>
              <a:bodyPr wrap="none" rtlCol="0">
                <a:spAutoFit/>
              </a:bodyPr>
              <a:lstStyle/>
              <a:p>
                <a:r>
                  <a:rPr lang="zh-CN" altLang="en-US" dirty="0" smtClean="0"/>
                  <a:t>单位建筑基底面积空调系统年日均耗电量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b="0" i="1" smtClean="0">
                            <a:latin typeface="Cambria Math" panose="02040503050406030204" pitchFamily="18" charset="0"/>
                          </a:rPr>
                          <m:t>𝐿</m:t>
                        </m:r>
                      </m:sub>
                    </m:sSub>
                  </m:oMath>
                </a14:m>
                <a:r>
                  <a:rPr lang="zh-CN" altLang="en-US" dirty="0" smtClean="0"/>
                  <a:t>：</a:t>
                </a:r>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6390049" y="5881620"/>
                <a:ext cx="4824078" cy="369332"/>
              </a:xfrm>
              <a:prstGeom prst="rect">
                <a:avLst/>
              </a:prstGeom>
              <a:blipFill rotWithShape="0">
                <a:blip r:embed="rId6"/>
                <a:stretch>
                  <a:fillRect l="-1010" t="-15000" r="-379"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7925248" y="6286603"/>
                <a:ext cx="23904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𝐿</m:t>
                          </m:r>
                        </m:sub>
                      </m:sSub>
                      <m:r>
                        <a:rPr lang="en-US" altLang="zh-CN" b="0" i="1" smtClean="0">
                          <a:latin typeface="Cambria Math" panose="02040503050406030204" pitchFamily="18" charset="0"/>
                        </a:rPr>
                        <m:t>=     </m:t>
                      </m:r>
                      <m:d>
                        <m:dPr>
                          <m:ctrlPr>
                            <a:rPr lang="zh-CN" altLang="en-US" i="1">
                              <a:latin typeface="Cambria Math" panose="02040503050406030204" pitchFamily="18" charset="0"/>
                            </a:rPr>
                          </m:ctrlPr>
                        </m:dPr>
                        <m:e>
                          <m:r>
                            <a:rPr lang="zh-CN" altLang="en-US" i="1">
                              <a:latin typeface="Cambria Math" panose="02040503050406030204" pitchFamily="18" charset="0"/>
                            </a:rPr>
                            <m:t>𝐴</m:t>
                          </m:r>
                          <m:r>
                            <a:rPr lang="zh-CN" altLang="en-US" i="0">
                              <a:latin typeface="Cambria Math" panose="02040503050406030204" pitchFamily="18" charset="0"/>
                            </a:rPr>
                            <m:t>∙</m:t>
                          </m:r>
                          <m:f>
                            <m:fPr>
                              <m:type m:val="lin"/>
                              <m:ctrlPr>
                                <a:rPr lang="zh-CN" altLang="en-US" i="1">
                                  <a:latin typeface="Cambria Math" panose="02040503050406030204" pitchFamily="18" charset="0"/>
                                </a:rPr>
                              </m:ctrlPr>
                            </m:fPr>
                            <m:num>
                              <m:f>
                                <m:fPr>
                                  <m:type m:val="lin"/>
                                  <m:ctrlPr>
                                    <a:rPr lang="zh-CN" altLang="en-US" i="1">
                                      <a:latin typeface="Cambria Math" panose="02040503050406030204" pitchFamily="18" charset="0"/>
                                    </a:rPr>
                                  </m:ctrlPr>
                                </m:fPr>
                                <m:num>
                                  <m:r>
                                    <a:rPr lang="zh-CN" altLang="en-US" i="1">
                                      <a:latin typeface="Cambria Math" panose="02040503050406030204" pitchFamily="18" charset="0"/>
                                    </a:rPr>
                                    <m:t>h</m:t>
                                  </m:r>
                                </m:num>
                                <m:den>
                                  <m:r>
                                    <a:rPr lang="zh-CN" altLang="en-US" i="1">
                                      <a:latin typeface="Cambria Math" panose="02040503050406030204" pitchFamily="18" charset="0"/>
                                    </a:rPr>
                                    <m:t>𝑑</m:t>
                                  </m:r>
                                </m:den>
                              </m:f>
                            </m:num>
                            <m:den>
                              <m:sSup>
                                <m:sSupPr>
                                  <m:ctrlPr>
                                    <a:rPr lang="zh-CN" altLang="en-US" i="1">
                                      <a:latin typeface="Cambria Math" panose="02040503050406030204" pitchFamily="18" charset="0"/>
                                    </a:rPr>
                                  </m:ctrlPr>
                                </m:sSupPr>
                                <m:e>
                                  <m:r>
                                    <a:rPr lang="zh-CN" altLang="en-US" i="1">
                                      <a:latin typeface="Cambria Math" panose="02040503050406030204" pitchFamily="18" charset="0"/>
                                    </a:rPr>
                                    <m:t>𝑚</m:t>
                                  </m:r>
                                </m:e>
                                <m:sup>
                                  <m:r>
                                    <a:rPr lang="zh-CN" altLang="en-US" i="0">
                                      <a:latin typeface="Cambria Math" panose="02040503050406030204" pitchFamily="18" charset="0"/>
                                    </a:rPr>
                                    <m:t>2</m:t>
                                  </m:r>
                                </m:sup>
                              </m:sSup>
                            </m:den>
                          </m:f>
                        </m:e>
                      </m:d>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7925248" y="6286603"/>
                <a:ext cx="2390462" cy="369332"/>
              </a:xfrm>
              <a:prstGeom prst="rect">
                <a:avLst/>
              </a:prstGeom>
              <a:blipFill rotWithShape="0">
                <a:blip r:embed="rId7"/>
                <a:stretch>
                  <a:fillRect t="-116393" r="-8673" b="-175410"/>
                </a:stretch>
              </a:blipFill>
            </p:spPr>
            <p:txBody>
              <a:bodyPr/>
              <a:lstStyle/>
              <a:p>
                <a:r>
                  <a:rPr lang="zh-CN" altLang="en-US">
                    <a:noFill/>
                  </a:rPr>
                  <a:t> </a:t>
                </a:r>
              </a:p>
            </p:txBody>
          </p:sp>
        </mc:Fallback>
      </mc:AlternateContent>
      <p:sp>
        <p:nvSpPr>
          <p:cNvPr id="14" name="文本框 13"/>
          <p:cNvSpPr txBox="1"/>
          <p:nvPr/>
        </p:nvSpPr>
        <p:spPr>
          <a:xfrm>
            <a:off x="10760503" y="6350025"/>
            <a:ext cx="678391" cy="369332"/>
          </a:xfrm>
          <a:prstGeom prst="rect">
            <a:avLst/>
          </a:prstGeom>
          <a:no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altLang="zh-CN" dirty="0" smtClean="0"/>
              <a:t>NEXT</a:t>
            </a:r>
            <a:endParaRPr lang="en-US" altLang="zh-CN" dirty="0"/>
          </a:p>
        </p:txBody>
      </p:sp>
    </p:spTree>
    <p:extLst>
      <p:ext uri="{BB962C8B-B14F-4D97-AF65-F5344CB8AC3E}">
        <p14:creationId xmlns:p14="http://schemas.microsoft.com/office/powerpoint/2010/main" val="27612839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t>方阵</a:t>
            </a:r>
            <a:r>
              <a:rPr lang="zh-CN" altLang="en-US" dirty="0" smtClean="0"/>
              <a:t>面太阳辐照量计算</a:t>
            </a:r>
            <a:endParaRPr lang="en-US" altLang="zh-CN" dirty="0" smtClean="0"/>
          </a:p>
          <a:p>
            <a:pPr marL="342900" indent="-342900">
              <a:lnSpc>
                <a:spcPct val="130000"/>
              </a:lnSpc>
              <a:buAutoNum type="arabicPeriod"/>
            </a:pPr>
            <a:r>
              <a:rPr lang="zh-CN" altLang="en-US" dirty="0" smtClean="0">
                <a:solidFill>
                  <a:schemeClr val="bg2">
                    <a:lumMod val="75000"/>
                  </a:schemeClr>
                </a:solidFill>
              </a:rPr>
              <a:t>计算各月发电盈亏量</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6" name="文本框 5"/>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7" name="文本框 6"/>
          <p:cNvSpPr txBox="1"/>
          <p:nvPr/>
        </p:nvSpPr>
        <p:spPr>
          <a:xfrm>
            <a:off x="3263314" y="1046921"/>
            <a:ext cx="1107996" cy="369332"/>
          </a:xfrm>
          <a:prstGeom prst="rect">
            <a:avLst/>
          </a:prstGeom>
          <a:noFill/>
        </p:spPr>
        <p:txBody>
          <a:bodyPr wrap="none" rtlCol="0">
            <a:spAutoFit/>
          </a:bodyPr>
          <a:lstStyle/>
          <a:p>
            <a:r>
              <a:rPr lang="zh-CN" altLang="en-US" dirty="0" smtClean="0"/>
              <a:t>请输入：</a:t>
            </a:r>
            <a:endParaRPr lang="en-US" altLang="zh-CN" dirty="0" smtClean="0"/>
          </a:p>
        </p:txBody>
      </p:sp>
      <p:sp>
        <p:nvSpPr>
          <p:cNvPr id="8" name="圆角矩形 7"/>
          <p:cNvSpPr/>
          <p:nvPr/>
        </p:nvSpPr>
        <p:spPr>
          <a:xfrm>
            <a:off x="4976219" y="140483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9" name="文本框 8"/>
              <p:cNvSpPr txBox="1"/>
              <p:nvPr/>
            </p:nvSpPr>
            <p:spPr>
              <a:xfrm>
                <a:off x="5713944" y="1323596"/>
                <a:ext cx="3241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5713944" y="1323596"/>
                <a:ext cx="324127" cy="369332"/>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3263314" y="1323597"/>
                <a:ext cx="1712905" cy="369332"/>
              </a:xfrm>
              <a:prstGeom prst="rect">
                <a:avLst/>
              </a:prstGeom>
              <a:noFill/>
            </p:spPr>
            <p:txBody>
              <a:bodyPr wrap="none" rtlCol="0">
                <a:spAutoFit/>
              </a:bodyPr>
              <a:lstStyle/>
              <a:p>
                <a:r>
                  <a:rPr lang="en-US" altLang="zh-CN" dirty="0" smtClean="0"/>
                  <a:t>1. </a:t>
                </a:r>
                <a:r>
                  <a:rPr lang="zh-CN" altLang="en-US" dirty="0" smtClean="0"/>
                  <a:t>倾斜面倾角</a:t>
                </a:r>
                <a14:m>
                  <m:oMath xmlns:m="http://schemas.openxmlformats.org/officeDocument/2006/math">
                    <m:r>
                      <a:rPr lang="zh-CN" altLang="en-US" i="1" smtClean="0">
                        <a:latin typeface="Cambria Math" panose="02040503050406030204" pitchFamily="18" charset="0"/>
                      </a:rPr>
                      <m:t>𝛽</m:t>
                    </m:r>
                  </m:oMath>
                </a14:m>
                <a:endParaRPr lang="en-US" altLang="zh-CN" dirty="0" smtClean="0"/>
              </a:p>
            </p:txBody>
          </p:sp>
        </mc:Choice>
        <mc:Fallback xmlns="">
          <p:sp>
            <p:nvSpPr>
              <p:cNvPr id="10" name="文本框 9"/>
              <p:cNvSpPr txBox="1">
                <a:spLocks noRot="1" noChangeAspect="1" noMove="1" noResize="1" noEditPoints="1" noAdjustHandles="1" noChangeArrowheads="1" noChangeShapeType="1" noTextEdit="1"/>
              </p:cNvSpPr>
              <p:nvPr/>
            </p:nvSpPr>
            <p:spPr>
              <a:xfrm>
                <a:off x="3263314" y="1323597"/>
                <a:ext cx="1712905" cy="369332"/>
              </a:xfrm>
              <a:prstGeom prst="rect">
                <a:avLst/>
              </a:prstGeom>
              <a:blipFill rotWithShape="0">
                <a:blip r:embed="rId3"/>
                <a:stretch>
                  <a:fillRect l="-2847" t="-13115" r="-712" b="-26230"/>
                </a:stretch>
              </a:blipFill>
            </p:spPr>
            <p:txBody>
              <a:bodyPr/>
              <a:lstStyle/>
              <a:p>
                <a:r>
                  <a:rPr lang="zh-CN" altLang="en-US">
                    <a:noFill/>
                  </a:rPr>
                  <a:t> </a:t>
                </a:r>
              </a:p>
            </p:txBody>
          </p:sp>
        </mc:Fallback>
      </mc:AlternateContent>
      <p:sp>
        <p:nvSpPr>
          <p:cNvPr id="14" name="圆角矩形 13"/>
          <p:cNvSpPr/>
          <p:nvPr/>
        </p:nvSpPr>
        <p:spPr>
          <a:xfrm>
            <a:off x="5188649" y="1692928"/>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15" name="文本框 14"/>
              <p:cNvSpPr txBox="1"/>
              <p:nvPr/>
            </p:nvSpPr>
            <p:spPr>
              <a:xfrm>
                <a:off x="5926374" y="1611691"/>
                <a:ext cx="3241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5926374" y="1611691"/>
                <a:ext cx="324127" cy="36933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3263314" y="1611692"/>
                <a:ext cx="1925335" cy="369332"/>
              </a:xfrm>
              <a:prstGeom prst="rect">
                <a:avLst/>
              </a:prstGeom>
              <a:noFill/>
            </p:spPr>
            <p:txBody>
              <a:bodyPr wrap="none" rtlCol="0">
                <a:spAutoFit/>
              </a:bodyPr>
              <a:lstStyle/>
              <a:p>
                <a:r>
                  <a:rPr lang="en-US" altLang="zh-CN" dirty="0"/>
                  <a:t>2</a:t>
                </a:r>
                <a:r>
                  <a:rPr lang="en-US" altLang="zh-CN" dirty="0" smtClean="0"/>
                  <a:t>. </a:t>
                </a:r>
                <a:r>
                  <a:rPr lang="zh-CN" altLang="en-US" dirty="0" smtClean="0"/>
                  <a:t>倾斜面方位角</a:t>
                </a:r>
                <a14:m>
                  <m:oMath xmlns:m="http://schemas.openxmlformats.org/officeDocument/2006/math">
                    <m:r>
                      <a:rPr lang="zh-CN" altLang="en-US" i="1" smtClean="0">
                        <a:latin typeface="Cambria Math" panose="02040503050406030204" pitchFamily="18" charset="0"/>
                      </a:rPr>
                      <m:t>𝛾</m:t>
                    </m:r>
                  </m:oMath>
                </a14:m>
                <a:endParaRPr lang="en-US" altLang="zh-CN" dirty="0" smtClean="0"/>
              </a:p>
            </p:txBody>
          </p:sp>
        </mc:Choice>
        <mc:Fallback xmlns="">
          <p:sp>
            <p:nvSpPr>
              <p:cNvPr id="16" name="文本框 15"/>
              <p:cNvSpPr txBox="1">
                <a:spLocks noRot="1" noChangeAspect="1" noMove="1" noResize="1" noEditPoints="1" noAdjustHandles="1" noChangeArrowheads="1" noChangeShapeType="1" noTextEdit="1"/>
              </p:cNvSpPr>
              <p:nvPr/>
            </p:nvSpPr>
            <p:spPr>
              <a:xfrm>
                <a:off x="3263314" y="1611692"/>
                <a:ext cx="1925335" cy="369332"/>
              </a:xfrm>
              <a:prstGeom prst="rect">
                <a:avLst/>
              </a:prstGeom>
              <a:blipFill rotWithShape="0">
                <a:blip r:embed="rId5"/>
                <a:stretch>
                  <a:fillRect l="-2532" t="-13115" b="-26230"/>
                </a:stretch>
              </a:blipFill>
            </p:spPr>
            <p:txBody>
              <a:bodyPr/>
              <a:lstStyle/>
              <a:p>
                <a:r>
                  <a:rPr lang="zh-CN" altLang="en-US">
                    <a:noFill/>
                  </a:rPr>
                  <a:t> </a:t>
                </a:r>
              </a:p>
            </p:txBody>
          </p:sp>
        </mc:Fallback>
      </mc:AlternateContent>
      <p:sp>
        <p:nvSpPr>
          <p:cNvPr id="17" name="圆角矩形 16"/>
          <p:cNvSpPr/>
          <p:nvPr/>
        </p:nvSpPr>
        <p:spPr>
          <a:xfrm>
            <a:off x="5188649" y="1969602"/>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18" name="文本框 17"/>
              <p:cNvSpPr txBox="1"/>
              <p:nvPr/>
            </p:nvSpPr>
            <p:spPr>
              <a:xfrm>
                <a:off x="3263314" y="1888366"/>
                <a:ext cx="1749133" cy="390941"/>
              </a:xfrm>
              <a:prstGeom prst="rect">
                <a:avLst/>
              </a:prstGeom>
              <a:noFill/>
            </p:spPr>
            <p:txBody>
              <a:bodyPr wrap="none" rtlCol="0">
                <a:spAutoFit/>
              </a:bodyPr>
              <a:lstStyle/>
              <a:p>
                <a:r>
                  <a:rPr lang="en-US" altLang="zh-CN" dirty="0" smtClean="0"/>
                  <a:t>3. </a:t>
                </a:r>
                <a:r>
                  <a:rPr lang="zh-CN" altLang="en-US" dirty="0"/>
                  <a:t>地面</a:t>
                </a:r>
                <a:r>
                  <a:rPr lang="zh-CN" altLang="en-US" dirty="0" smtClean="0"/>
                  <a:t>反射率</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𝜌</m:t>
                        </m:r>
                      </m:e>
                      <m:sup>
                        <m:r>
                          <a:rPr lang="en-US" altLang="zh-CN" i="1">
                            <a:latin typeface="Cambria Math" panose="02040503050406030204" pitchFamily="18" charset="0"/>
                          </a:rPr>
                          <m:t>′</m:t>
                        </m:r>
                      </m:sup>
                    </m:sSup>
                  </m:oMath>
                </a14:m>
                <a:endParaRPr lang="en-US" altLang="zh-CN" dirty="0" smtClean="0"/>
              </a:p>
            </p:txBody>
          </p:sp>
        </mc:Choice>
        <mc:Fallback xmlns="">
          <p:sp>
            <p:nvSpPr>
              <p:cNvPr id="18" name="文本框 17"/>
              <p:cNvSpPr txBox="1">
                <a:spLocks noRot="1" noChangeAspect="1" noMove="1" noResize="1" noEditPoints="1" noAdjustHandles="1" noChangeArrowheads="1" noChangeShapeType="1" noTextEdit="1"/>
              </p:cNvSpPr>
              <p:nvPr/>
            </p:nvSpPr>
            <p:spPr>
              <a:xfrm>
                <a:off x="3263314" y="1888366"/>
                <a:ext cx="1749133" cy="390941"/>
              </a:xfrm>
              <a:prstGeom prst="rect">
                <a:avLst/>
              </a:prstGeom>
              <a:blipFill rotWithShape="0">
                <a:blip r:embed="rId6"/>
                <a:stretch>
                  <a:fillRect l="-2787" t="-9375"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3268468" y="2290078"/>
                <a:ext cx="4976491" cy="404983"/>
              </a:xfrm>
              <a:prstGeom prst="rect">
                <a:avLst/>
              </a:prstGeom>
              <a:noFill/>
              <a:ln>
                <a:solidFill>
                  <a:schemeClr val="tx1"/>
                </a:solidFill>
              </a:ln>
            </p:spPr>
            <p:txBody>
              <a:bodyPr wrap="none" rtlCol="0">
                <a:spAutoFit/>
              </a:bodyPr>
              <a:lstStyle/>
              <a:p>
                <a:r>
                  <a:rPr lang="zh-CN" altLang="en-US" dirty="0" smtClean="0"/>
                  <a:t>点击计算倾斜面太阳辐照量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sub>
                    </m:sSub>
                  </m:oMath>
                </a14:m>
                <a:r>
                  <a:rPr lang="en-US" altLang="zh-CN" dirty="0" smtClean="0"/>
                  <a:t> </a:t>
                </a:r>
                <a14:m>
                  <m:oMath xmlns:m="http://schemas.openxmlformats.org/officeDocument/2006/math">
                    <m:d>
                      <m:dPr>
                        <m:ctrlPr>
                          <a:rPr lang="en-US" altLang="zh-CN" i="1" dirty="0" smtClean="0">
                            <a:latin typeface="Cambria Math" panose="02040503050406030204" pitchFamily="18" charset="0"/>
                          </a:rPr>
                        </m:ctrlPr>
                      </m:dPr>
                      <m:e>
                        <m:r>
                          <m:rPr>
                            <m:sty m:val="p"/>
                          </m:rPr>
                          <a:rPr lang="en-US" altLang="zh-CN">
                            <a:latin typeface="Cambria Math" panose="02040503050406030204" pitchFamily="18" charset="0"/>
                          </a:rPr>
                          <m:t>kW</m:t>
                        </m:r>
                        <m:r>
                          <a:rPr lang="en-US" altLang="zh-CN">
                            <a:latin typeface="Cambria Math" panose="02040503050406030204" pitchFamily="18" charset="0"/>
                          </a:rPr>
                          <m:t>∙</m:t>
                        </m:r>
                        <m:r>
                          <m:rPr>
                            <m:sty m:val="p"/>
                          </m:rPr>
                          <a:rPr lang="en-US" altLang="zh-CN">
                            <a:latin typeface="Cambria Math" panose="02040503050406030204" pitchFamily="18" charset="0"/>
                          </a:rPr>
                          <m:t>h</m:t>
                        </m:r>
                        <m:r>
                          <a:rPr lang="en-US" altLang="zh-CN">
                            <a:latin typeface="Cambria Math" panose="02040503050406030204" pitchFamily="18" charset="0"/>
                          </a:rPr>
                          <m:t>/(</m:t>
                        </m:r>
                        <m:sSup>
                          <m:sSupPr>
                            <m:ctrlPr>
                              <a:rPr lang="zh-CN" altLang="en-US"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𝑑</m:t>
                        </m:r>
                        <m:r>
                          <a:rPr lang="en-US" altLang="zh-CN" i="1">
                            <a:latin typeface="Cambria Math" panose="02040503050406030204" pitchFamily="18" charset="0"/>
                          </a:rPr>
                          <m:t>)</m:t>
                        </m:r>
                      </m:e>
                    </m:d>
                  </m:oMath>
                </a14:m>
                <a:endParaRPr lang="en-US" altLang="zh-CN" dirty="0" smtClean="0"/>
              </a:p>
            </p:txBody>
          </p:sp>
        </mc:Choice>
        <mc:Fallback xmlns="">
          <p:sp>
            <p:nvSpPr>
              <p:cNvPr id="19" name="文本框 18"/>
              <p:cNvSpPr txBox="1">
                <a:spLocks noRot="1" noChangeAspect="1" noMove="1" noResize="1" noEditPoints="1" noAdjustHandles="1" noChangeArrowheads="1" noChangeShapeType="1" noTextEdit="1"/>
              </p:cNvSpPr>
              <p:nvPr/>
            </p:nvSpPr>
            <p:spPr>
              <a:xfrm>
                <a:off x="3268468" y="2290078"/>
                <a:ext cx="4976491" cy="404983"/>
              </a:xfrm>
              <a:prstGeom prst="rect">
                <a:avLst/>
              </a:prstGeom>
              <a:blipFill rotWithShape="0">
                <a:blip r:embed="rId7"/>
                <a:stretch>
                  <a:fillRect l="-855" t="-11765" b="-8824"/>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0" name="表格 19"/>
              <p:cNvGraphicFramePr>
                <a:graphicFrameLocks noGrp="1"/>
              </p:cNvGraphicFramePr>
              <p:nvPr>
                <p:extLst>
                  <p:ext uri="{D42A27DB-BD31-4B8C-83A1-F6EECF244321}">
                    <p14:modId xmlns:p14="http://schemas.microsoft.com/office/powerpoint/2010/main" val="3971655127"/>
                  </p:ext>
                </p:extLst>
              </p:nvPr>
            </p:nvGraphicFramePr>
            <p:xfrm>
              <a:off x="3111688" y="3204299"/>
              <a:ext cx="8952936" cy="567690"/>
            </p:xfrm>
            <a:graphic>
              <a:graphicData uri="http://schemas.openxmlformats.org/drawingml/2006/table">
                <a:tbl>
                  <a:tblPr/>
                  <a:tblGrid>
                    <a:gridCol w="2435724"/>
                    <a:gridCol w="543101"/>
                    <a:gridCol w="543101"/>
                    <a:gridCol w="543101"/>
                    <a:gridCol w="543101"/>
                    <a:gridCol w="543101"/>
                    <a:gridCol w="543101"/>
                    <a:gridCol w="543101"/>
                    <a:gridCol w="543101"/>
                    <a:gridCol w="543101"/>
                    <a:gridCol w="543101"/>
                    <a:gridCol w="543101"/>
                    <a:gridCol w="543101"/>
                  </a:tblGrid>
                  <a:tr h="171450">
                    <a:tc>
                      <a:txBody>
                        <a:bodyPr/>
                        <a:lstStyle/>
                        <a:p>
                          <a:pPr algn="l" fontAlgn="ctr"/>
                          <a:r>
                            <a:rPr lang="zh-CN" altLang="en-US" sz="1800" b="0" i="0" u="none" strike="noStrike" dirty="0">
                              <a:solidFill>
                                <a:srgbClr val="000000"/>
                              </a:solidFill>
                              <a:effectLst/>
                              <a:latin typeface="宋体" panose="02010600030101010101" pitchFamily="2" charset="-122"/>
                              <a:ea typeface="宋体" panose="02010600030101010101" pitchFamily="2" charset="-122"/>
                            </a:rPr>
                            <a:t>月份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dirty="0">
                              <a:solidFill>
                                <a:srgbClr val="000000"/>
                              </a:solidFill>
                              <a:effectLst/>
                              <a:latin typeface="宋体" panose="02010600030101010101" pitchFamily="2" charset="-122"/>
                              <a:ea typeface="宋体" panose="02010600030101010101" pitchFamily="2" charset="-122"/>
                            </a:rPr>
                            <a:t>1</a:t>
                          </a:r>
                          <a:r>
                            <a:rPr lang="zh-CN" altLang="en-US" sz="1800" b="0" i="0" u="none" strike="noStrike" dirty="0">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3</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4</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5</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6</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7</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8</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9</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10</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11</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1450">
                    <a:tc>
                      <a:txBody>
                        <a:bodyPr/>
                        <a:lstStyle/>
                        <a:p>
                          <a:pPr algn="l" fontAlgn="ctr"/>
                          <a:r>
                            <a:rPr lang="zh-CN" altLang="en-US" sz="1800" b="0" i="0" u="none" strike="noStrike" dirty="0">
                              <a:solidFill>
                                <a:srgbClr val="000000"/>
                              </a:solidFill>
                              <a:effectLst/>
                              <a:latin typeface="宋体" panose="02010600030101010101" pitchFamily="2" charset="-122"/>
                              <a:ea typeface="宋体" panose="02010600030101010101" pitchFamily="2" charset="-122"/>
                            </a:rPr>
                            <a:t>平均太阳总</a:t>
                          </a:r>
                          <a:r>
                            <a:rPr lang="zh-CN" altLang="en-US" sz="1800" b="0" i="0" u="none" strike="noStrike" dirty="0" smtClean="0">
                              <a:solidFill>
                                <a:srgbClr val="000000"/>
                              </a:solidFill>
                              <a:effectLst/>
                              <a:latin typeface="宋体" panose="02010600030101010101" pitchFamily="2" charset="-122"/>
                              <a:ea typeface="宋体" panose="02010600030101010101" pitchFamily="2" charset="-122"/>
                            </a:rPr>
                            <a:t>辐照量</a:t>
                          </a:r>
                          <a14:m>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sub>
                              </m:sSub>
                            </m:oMath>
                          </a14:m>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mc:Choice>
        <mc:Fallback xmlns="">
          <p:graphicFrame>
            <p:nvGraphicFramePr>
              <p:cNvPr id="20" name="表格 19"/>
              <p:cNvGraphicFramePr>
                <a:graphicFrameLocks noGrp="1"/>
              </p:cNvGraphicFramePr>
              <p:nvPr>
                <p:extLst>
                  <p:ext uri="{D42A27DB-BD31-4B8C-83A1-F6EECF244321}">
                    <p14:modId xmlns:p14="http://schemas.microsoft.com/office/powerpoint/2010/main" val="3971655127"/>
                  </p:ext>
                </p:extLst>
              </p:nvPr>
            </p:nvGraphicFramePr>
            <p:xfrm>
              <a:off x="3111688" y="3204299"/>
              <a:ext cx="8952936" cy="567690"/>
            </p:xfrm>
            <a:graphic>
              <a:graphicData uri="http://schemas.openxmlformats.org/drawingml/2006/table">
                <a:tbl>
                  <a:tblPr/>
                  <a:tblGrid>
                    <a:gridCol w="2435724"/>
                    <a:gridCol w="543101"/>
                    <a:gridCol w="543101"/>
                    <a:gridCol w="543101"/>
                    <a:gridCol w="543101"/>
                    <a:gridCol w="543101"/>
                    <a:gridCol w="543101"/>
                    <a:gridCol w="543101"/>
                    <a:gridCol w="543101"/>
                    <a:gridCol w="543101"/>
                    <a:gridCol w="543101"/>
                    <a:gridCol w="543101"/>
                    <a:gridCol w="543101"/>
                  </a:tblGrid>
                  <a:tr h="283845">
                    <a:tc>
                      <a:txBody>
                        <a:bodyPr/>
                        <a:lstStyle/>
                        <a:p>
                          <a:pPr algn="l" fontAlgn="ctr"/>
                          <a:r>
                            <a:rPr lang="zh-CN" altLang="en-US" sz="1800" b="0" i="0" u="none" strike="noStrike" dirty="0">
                              <a:solidFill>
                                <a:srgbClr val="000000"/>
                              </a:solidFill>
                              <a:effectLst/>
                              <a:latin typeface="宋体" panose="02010600030101010101" pitchFamily="2" charset="-122"/>
                              <a:ea typeface="宋体" panose="02010600030101010101" pitchFamily="2" charset="-122"/>
                            </a:rPr>
                            <a:t>月份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dirty="0">
                              <a:solidFill>
                                <a:srgbClr val="000000"/>
                              </a:solidFill>
                              <a:effectLst/>
                              <a:latin typeface="宋体" panose="02010600030101010101" pitchFamily="2" charset="-122"/>
                              <a:ea typeface="宋体" panose="02010600030101010101" pitchFamily="2" charset="-122"/>
                            </a:rPr>
                            <a:t>1</a:t>
                          </a:r>
                          <a:r>
                            <a:rPr lang="zh-CN" altLang="en-US" sz="1800" b="0" i="0" u="none" strike="noStrike" dirty="0">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3</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4</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5</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6</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7</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8</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9</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10</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11</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3845">
                    <a:tc>
                      <a:txBody>
                        <a:bodyPr/>
                        <a:lstStyle/>
                        <a:p>
                          <a:endParaRPr lang="zh-CN"/>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rotWithShape="0">
                          <a:blip r:embed="rId8"/>
                          <a:stretch>
                            <a:fillRect l="-250" t="-121277" r="-267750" b="-51064"/>
                          </a:stretch>
                        </a:blipFill>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21" name="文本框 20"/>
              <p:cNvSpPr txBox="1"/>
              <p:nvPr/>
            </p:nvSpPr>
            <p:spPr>
              <a:xfrm>
                <a:off x="5188649" y="2810954"/>
                <a:ext cx="5505290" cy="669992"/>
              </a:xfrm>
              <a:prstGeom prst="rect">
                <a:avLst/>
              </a:prstGeom>
              <a:noFill/>
            </p:spPr>
            <p:txBody>
              <a:bodyPr wrap="none" rtlCol="0">
                <a:spAutoFit/>
              </a:bodyPr>
              <a:lstStyle/>
              <a:p>
                <a:r>
                  <a:rPr lang="zh-CN" altLang="en-US" dirty="0" smtClean="0"/>
                  <a:t>倾斜面太阳辐照量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sub>
                    </m:sSub>
                  </m:oMath>
                </a14:m>
                <a:r>
                  <a:rPr lang="en-US" altLang="zh-CN" dirty="0"/>
                  <a:t> </a:t>
                </a:r>
                <a14:m>
                  <m:oMath xmlns:m="http://schemas.openxmlformats.org/officeDocument/2006/math">
                    <m:d>
                      <m:dPr>
                        <m:ctrlPr>
                          <a:rPr lang="en-US" altLang="zh-CN" i="1" dirty="0">
                            <a:latin typeface="Cambria Math" panose="02040503050406030204" pitchFamily="18" charset="0"/>
                          </a:rPr>
                        </m:ctrlPr>
                      </m:dPr>
                      <m:e>
                        <m:r>
                          <m:rPr>
                            <m:sty m:val="p"/>
                          </m:rPr>
                          <a:rPr lang="en-US" altLang="zh-CN">
                            <a:latin typeface="Cambria Math" panose="02040503050406030204" pitchFamily="18" charset="0"/>
                          </a:rPr>
                          <m:t>kW</m:t>
                        </m:r>
                        <m:r>
                          <a:rPr lang="en-US" altLang="zh-CN">
                            <a:latin typeface="Cambria Math" panose="02040503050406030204" pitchFamily="18" charset="0"/>
                          </a:rPr>
                          <m:t>∙</m:t>
                        </m:r>
                        <m:r>
                          <m:rPr>
                            <m:sty m:val="p"/>
                          </m:rPr>
                          <a:rPr lang="en-US" altLang="zh-CN">
                            <a:latin typeface="Cambria Math" panose="02040503050406030204" pitchFamily="18" charset="0"/>
                          </a:rPr>
                          <m:t>h</m:t>
                        </m:r>
                        <m:r>
                          <a:rPr lang="en-US" altLang="zh-CN">
                            <a:latin typeface="Cambria Math" panose="02040503050406030204" pitchFamily="18" charset="0"/>
                          </a:rPr>
                          <m:t>/(</m:t>
                        </m:r>
                        <m:sSup>
                          <m:sSupPr>
                            <m:ctrlPr>
                              <a:rPr lang="zh-CN" altLang="en-US"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𝑑</m:t>
                        </m:r>
                        <m:r>
                          <a:rPr lang="en-US" altLang="zh-CN" i="1">
                            <a:latin typeface="Cambria Math" panose="02040503050406030204" pitchFamily="18" charset="0"/>
                          </a:rPr>
                          <m:t>)</m:t>
                        </m:r>
                      </m:e>
                    </m:d>
                  </m:oMath>
                </a14:m>
                <a:r>
                  <a:rPr lang="zh-CN" altLang="en-US" dirty="0" smtClean="0"/>
                  <a:t> 倾角</a:t>
                </a:r>
                <a14:m>
                  <m:oMath xmlns:m="http://schemas.openxmlformats.org/officeDocument/2006/math">
                    <m:r>
                      <a:rPr lang="zh-CN" altLang="en-US" i="1">
                        <a:latin typeface="Cambria Math" panose="02040503050406030204" pitchFamily="18" charset="0"/>
                      </a:rPr>
                      <m:t>𝛽</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15</m:t>
                        </m:r>
                      </m:e>
                      <m:sup>
                        <m:r>
                          <a:rPr lang="en-US" altLang="zh-CN" b="0" i="1" smtClean="0">
                            <a:latin typeface="Cambria Math" panose="02040503050406030204" pitchFamily="18" charset="0"/>
                            <a:ea typeface="Cambria Math" panose="02040503050406030204" pitchFamily="18" charset="0"/>
                          </a:rPr>
                          <m:t>°</m:t>
                        </m:r>
                      </m:sup>
                    </m:sSup>
                  </m:oMath>
                </a14:m>
                <a:endParaRPr lang="en-US" altLang="zh-CN" dirty="0"/>
              </a:p>
              <a:p>
                <a:endParaRPr lang="zh-CN" altLang="en-US" dirty="0"/>
              </a:p>
            </p:txBody>
          </p:sp>
        </mc:Choice>
        <mc:Fallback xmlns="">
          <p:sp>
            <p:nvSpPr>
              <p:cNvPr id="21" name="文本框 20"/>
              <p:cNvSpPr txBox="1">
                <a:spLocks noRot="1" noChangeAspect="1" noMove="1" noResize="1" noEditPoints="1" noAdjustHandles="1" noChangeArrowheads="1" noChangeShapeType="1" noTextEdit="1"/>
              </p:cNvSpPr>
              <p:nvPr/>
            </p:nvSpPr>
            <p:spPr>
              <a:xfrm>
                <a:off x="5188649" y="2810954"/>
                <a:ext cx="5505290" cy="669992"/>
              </a:xfrm>
              <a:prstGeom prst="rect">
                <a:avLst/>
              </a:prstGeom>
              <a:blipFill rotWithShape="0">
                <a:blip r:embed="rId9"/>
                <a:stretch>
                  <a:fillRect l="-886" t="-63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2943308" y="4042217"/>
                <a:ext cx="4816447" cy="369332"/>
              </a:xfrm>
              <a:prstGeom prst="rect">
                <a:avLst/>
              </a:prstGeom>
            </p:spPr>
            <p:txBody>
              <a:bodyPr wrap="none">
                <a:spAutoFit/>
              </a:bodyPr>
              <a:lstStyle/>
              <a:p>
                <a:r>
                  <a:rPr lang="zh-CN" altLang="zh-CN" dirty="0">
                    <a:latin typeface="Calibri" panose="020F0502020204030204" pitchFamily="34" charset="0"/>
                    <a:cs typeface="Times New Roman" panose="02020603050405020304" pitchFamily="18" charset="0"/>
                  </a:rPr>
                  <a:t>全年平均太阳日总辐照量</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𝐻</m:t>
                        </m:r>
                      </m:e>
                      <m:sub>
                        <m:r>
                          <a:rPr lang="en-US" altLang="zh-CN" i="1">
                            <a:latin typeface="Cambria Math" panose="02040503050406030204" pitchFamily="18" charset="0"/>
                            <a:cs typeface="Times New Roman" panose="02020603050405020304" pitchFamily="18" charset="0"/>
                          </a:rPr>
                          <m:t>𝑚</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𝑘𝑊</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h</m:t>
                    </m:r>
                    <m:r>
                      <a:rPr lang="en-US" altLang="zh-CN" i="1">
                        <a:latin typeface="Cambria Math" panose="02040503050406030204" pitchFamily="18" charset="0"/>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𝑚</m:t>
                        </m:r>
                      </m:e>
                      <m:sup>
                        <m:r>
                          <a:rPr lang="en-US" altLang="zh-CN" i="1">
                            <a:latin typeface="Cambria Math" panose="02040503050406030204" pitchFamily="18" charset="0"/>
                            <a:cs typeface="Times New Roman" panose="02020603050405020304" pitchFamily="18" charset="0"/>
                          </a:rPr>
                          <m:t>2</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𝑑</m:t>
                    </m:r>
                    <m:r>
                      <a:rPr lang="en-US" altLang="zh-CN" i="1">
                        <a:latin typeface="Cambria Math" panose="02040503050406030204" pitchFamily="18" charset="0"/>
                        <a:cs typeface="Times New Roman" panose="02020603050405020304" pitchFamily="18" charset="0"/>
                      </a:rPr>
                      <m:t>))</m:t>
                    </m:r>
                  </m:oMath>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2943308" y="4042217"/>
                <a:ext cx="4816447" cy="369332"/>
              </a:xfrm>
              <a:prstGeom prst="rect">
                <a:avLst/>
              </a:prstGeom>
              <a:blipFill rotWithShape="0">
                <a:blip r:embed="rId10"/>
                <a:stretch>
                  <a:fillRect l="-1139" t="-13115"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2945808" y="4352044"/>
                <a:ext cx="28880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𝐻</m:t>
                          </m:r>
                        </m:e>
                        <m:sub>
                          <m:r>
                            <a:rPr lang="en-US" altLang="zh-CN" i="1">
                              <a:latin typeface="Cambria Math" panose="02040503050406030204" pitchFamily="18" charset="0"/>
                              <a:cs typeface="Times New Roman" panose="02020603050405020304" pitchFamily="18" charset="0"/>
                            </a:rPr>
                            <m:t>𝑚</m:t>
                          </m:r>
                        </m:sub>
                      </m:sSub>
                      <m:r>
                        <a:rPr lang="en-US" altLang="zh-CN" b="0" i="1" smtClean="0">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𝑘𝑊</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h</m:t>
                      </m:r>
                      <m:r>
                        <a:rPr lang="en-US" altLang="zh-CN" i="1">
                          <a:latin typeface="Cambria Math" panose="02040503050406030204" pitchFamily="18" charset="0"/>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𝑚</m:t>
                          </m:r>
                        </m:e>
                        <m:sup>
                          <m:r>
                            <a:rPr lang="en-US" altLang="zh-CN" i="1">
                              <a:latin typeface="Cambria Math" panose="02040503050406030204" pitchFamily="18" charset="0"/>
                              <a:cs typeface="Times New Roman" panose="02020603050405020304" pitchFamily="18" charset="0"/>
                            </a:rPr>
                            <m:t>2</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𝑑</m:t>
                      </m:r>
                      <m:r>
                        <a:rPr lang="en-US" altLang="zh-CN" i="1">
                          <a:latin typeface="Cambria Math" panose="02040503050406030204" pitchFamily="18" charset="0"/>
                          <a:cs typeface="Times New Roman" panose="02020603050405020304" pitchFamily="18" charset="0"/>
                        </a:rPr>
                        <m:t>))</m:t>
                      </m:r>
                    </m:oMath>
                  </m:oMathPara>
                </a14:m>
                <a:endParaRPr lang="zh-CN" altLang="en-US" dirty="0"/>
              </a:p>
            </p:txBody>
          </p:sp>
        </mc:Choice>
        <mc:Fallback xmlns="">
          <p:sp>
            <p:nvSpPr>
              <p:cNvPr id="22" name="矩形 21"/>
              <p:cNvSpPr>
                <a:spLocks noRot="1" noChangeAspect="1" noMove="1" noResize="1" noEditPoints="1" noAdjustHandles="1" noChangeArrowheads="1" noChangeShapeType="1" noTextEdit="1"/>
              </p:cNvSpPr>
              <p:nvPr/>
            </p:nvSpPr>
            <p:spPr>
              <a:xfrm>
                <a:off x="2945808" y="4352044"/>
                <a:ext cx="2888034" cy="369332"/>
              </a:xfrm>
              <a:prstGeom prst="rect">
                <a:avLst/>
              </a:prstGeom>
              <a:blipFill rotWithShape="0">
                <a:blip r:embed="rId11"/>
                <a:stretch>
                  <a:fillRect b="-11475"/>
                </a:stretch>
              </a:blipFill>
            </p:spPr>
            <p:txBody>
              <a:bodyPr/>
              <a:lstStyle/>
              <a:p>
                <a:r>
                  <a:rPr lang="zh-CN" altLang="en-US">
                    <a:noFill/>
                  </a:rPr>
                  <a:t> </a:t>
                </a:r>
              </a:p>
            </p:txBody>
          </p:sp>
        </mc:Fallback>
      </mc:AlternateContent>
      <p:sp>
        <p:nvSpPr>
          <p:cNvPr id="23" name="文本框 22"/>
          <p:cNvSpPr txBox="1"/>
          <p:nvPr/>
        </p:nvSpPr>
        <p:spPr>
          <a:xfrm>
            <a:off x="6038071" y="1325728"/>
            <a:ext cx="2954655" cy="369332"/>
          </a:xfrm>
          <a:prstGeom prst="rect">
            <a:avLst/>
          </a:prstGeom>
          <a:noFill/>
        </p:spPr>
        <p:txBody>
          <a:bodyPr wrap="none" rtlCol="0">
            <a:spAutoFit/>
          </a:bodyPr>
          <a:lstStyle/>
          <a:p>
            <a:r>
              <a:rPr lang="zh-CN" altLang="en-US" dirty="0"/>
              <a:t>若</a:t>
            </a:r>
            <a:r>
              <a:rPr lang="zh-CN" altLang="en-US" dirty="0" smtClean="0"/>
              <a:t>为坡屋面请输入屋面倾角</a:t>
            </a:r>
            <a:endParaRPr lang="en-US" altLang="zh-CN" dirty="0" smtClean="0"/>
          </a:p>
        </p:txBody>
      </p:sp>
      <p:sp>
        <p:nvSpPr>
          <p:cNvPr id="24" name="文本框 23"/>
          <p:cNvSpPr txBox="1"/>
          <p:nvPr/>
        </p:nvSpPr>
        <p:spPr>
          <a:xfrm>
            <a:off x="10760503" y="6350025"/>
            <a:ext cx="678391" cy="369332"/>
          </a:xfrm>
          <a:prstGeom prst="rect">
            <a:avLst/>
          </a:prstGeom>
          <a:no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altLang="zh-CN" dirty="0" smtClean="0"/>
              <a:t>NEXT</a:t>
            </a:r>
            <a:endParaRPr lang="en-US" altLang="zh-CN" dirty="0"/>
          </a:p>
        </p:txBody>
      </p:sp>
    </p:spTree>
    <p:extLst>
      <p:ext uri="{BB962C8B-B14F-4D97-AF65-F5344CB8AC3E}">
        <p14:creationId xmlns:p14="http://schemas.microsoft.com/office/powerpoint/2010/main" val="42320125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t>方阵</a:t>
            </a:r>
            <a:r>
              <a:rPr lang="zh-CN" altLang="en-US" dirty="0" smtClean="0"/>
              <a:t>面太阳辐照量计算</a:t>
            </a:r>
            <a:endParaRPr lang="en-US" altLang="zh-CN" dirty="0" smtClean="0"/>
          </a:p>
          <a:p>
            <a:pPr marL="342900" indent="-342900">
              <a:lnSpc>
                <a:spcPct val="130000"/>
              </a:lnSpc>
              <a:buAutoNum type="arabicPeriod"/>
            </a:pPr>
            <a:r>
              <a:rPr lang="zh-CN" altLang="en-US" dirty="0" smtClean="0"/>
              <a:t>计算各月发电盈亏量</a:t>
            </a:r>
            <a:endParaRPr lang="en-US" altLang="zh-CN" dirty="0" smtClean="0"/>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6" name="文本框 5"/>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7" name="文本框 6"/>
          <p:cNvSpPr txBox="1"/>
          <p:nvPr/>
        </p:nvSpPr>
        <p:spPr>
          <a:xfrm>
            <a:off x="3263314" y="1046921"/>
            <a:ext cx="1107996" cy="369332"/>
          </a:xfrm>
          <a:prstGeom prst="rect">
            <a:avLst/>
          </a:prstGeom>
          <a:noFill/>
        </p:spPr>
        <p:txBody>
          <a:bodyPr wrap="none" rtlCol="0">
            <a:spAutoFit/>
          </a:bodyPr>
          <a:lstStyle/>
          <a:p>
            <a:r>
              <a:rPr lang="zh-CN" altLang="en-US" dirty="0" smtClean="0"/>
              <a:t>请输入：</a:t>
            </a:r>
            <a:endParaRPr lang="en-US" altLang="zh-CN" dirty="0" smtClean="0"/>
          </a:p>
        </p:txBody>
      </p:sp>
      <p:sp>
        <p:nvSpPr>
          <p:cNvPr id="23" name="圆角矩形 22"/>
          <p:cNvSpPr/>
          <p:nvPr/>
        </p:nvSpPr>
        <p:spPr>
          <a:xfrm>
            <a:off x="5563962" y="140483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0.9</a:t>
            </a:r>
            <a:endParaRPr lang="zh-CN" altLang="en-US" dirty="0"/>
          </a:p>
        </p:txBody>
      </p:sp>
      <mc:AlternateContent xmlns:mc="http://schemas.openxmlformats.org/markup-compatibility/2006" xmlns:a14="http://schemas.microsoft.com/office/drawing/2010/main">
        <mc:Choice Requires="a14">
          <p:sp>
            <p:nvSpPr>
              <p:cNvPr id="24" name="文本框 23"/>
              <p:cNvSpPr txBox="1"/>
              <p:nvPr/>
            </p:nvSpPr>
            <p:spPr>
              <a:xfrm>
                <a:off x="3263314" y="1323597"/>
                <a:ext cx="1330172" cy="369332"/>
              </a:xfrm>
              <a:prstGeom prst="rect">
                <a:avLst/>
              </a:prstGeom>
              <a:noFill/>
            </p:spPr>
            <p:txBody>
              <a:bodyPr wrap="none" rtlCol="0">
                <a:spAutoFit/>
              </a:bodyPr>
              <a:lstStyle/>
              <a:p>
                <a:r>
                  <a:rPr lang="zh-CN" altLang="en-US" dirty="0" smtClean="0"/>
                  <a:t>效率</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i="1">
                            <a:latin typeface="Cambria Math" panose="02040503050406030204" pitchFamily="18" charset="0"/>
                          </a:rPr>
                          <m:t>1</m:t>
                        </m:r>
                      </m:sub>
                    </m:sSub>
                  </m:oMath>
                </a14:m>
                <a:r>
                  <a:rPr lang="zh-CN" altLang="en-US" dirty="0" smtClean="0"/>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b="0" i="1" smtClean="0">
                            <a:latin typeface="Cambria Math" panose="02040503050406030204" pitchFamily="18" charset="0"/>
                          </a:rPr>
                          <m:t>2</m:t>
                        </m:r>
                      </m:sub>
                    </m:sSub>
                  </m:oMath>
                </a14:m>
                <a:endParaRPr lang="en-US" altLang="zh-CN" dirty="0" smtClean="0"/>
              </a:p>
            </p:txBody>
          </p:sp>
        </mc:Choice>
        <mc:Fallback xmlns="">
          <p:sp>
            <p:nvSpPr>
              <p:cNvPr id="24" name="文本框 23"/>
              <p:cNvSpPr txBox="1">
                <a:spLocks noRot="1" noChangeAspect="1" noMove="1" noResize="1" noEditPoints="1" noAdjustHandles="1" noChangeArrowheads="1" noChangeShapeType="1" noTextEdit="1"/>
              </p:cNvSpPr>
              <p:nvPr/>
            </p:nvSpPr>
            <p:spPr>
              <a:xfrm>
                <a:off x="3263314" y="1323597"/>
                <a:ext cx="1330172" cy="369332"/>
              </a:xfrm>
              <a:prstGeom prst="rect">
                <a:avLst/>
              </a:prstGeom>
              <a:blipFill rotWithShape="0">
                <a:blip r:embed="rId2"/>
                <a:stretch>
                  <a:fillRect l="-3653" t="-13115" b="-19672"/>
                </a:stretch>
              </a:blipFill>
            </p:spPr>
            <p:txBody>
              <a:bodyPr/>
              <a:lstStyle/>
              <a:p>
                <a:r>
                  <a:rPr lang="zh-CN" altLang="en-US">
                    <a:noFill/>
                  </a:rPr>
                  <a:t> </a:t>
                </a:r>
              </a:p>
            </p:txBody>
          </p:sp>
        </mc:Fallback>
      </mc:AlternateContent>
      <p:sp>
        <p:nvSpPr>
          <p:cNvPr id="26" name="文本框 25"/>
          <p:cNvSpPr txBox="1"/>
          <p:nvPr/>
        </p:nvSpPr>
        <p:spPr>
          <a:xfrm>
            <a:off x="3263314" y="1681509"/>
            <a:ext cx="2723823" cy="369332"/>
          </a:xfrm>
          <a:prstGeom prst="rect">
            <a:avLst/>
          </a:prstGeom>
          <a:noFill/>
          <a:ln>
            <a:solidFill>
              <a:schemeClr val="tx1"/>
            </a:solidFill>
          </a:ln>
        </p:spPr>
        <p:txBody>
          <a:bodyPr wrap="none" rtlCol="0">
            <a:spAutoFit/>
          </a:bodyPr>
          <a:lstStyle/>
          <a:p>
            <a:r>
              <a:rPr lang="zh-CN" altLang="en-US" dirty="0" smtClean="0"/>
              <a:t>开始计算各月发电盈亏量</a:t>
            </a:r>
            <a:endParaRPr lang="en-US" altLang="zh-CN" dirty="0" smtClean="0"/>
          </a:p>
        </p:txBody>
      </p:sp>
      <mc:AlternateContent xmlns:mc="http://schemas.openxmlformats.org/markup-compatibility/2006" xmlns:a14="http://schemas.microsoft.com/office/drawing/2010/main">
        <mc:Choice Requires="a14">
          <p:sp>
            <p:nvSpPr>
              <p:cNvPr id="2" name="矩形 1"/>
              <p:cNvSpPr/>
              <p:nvPr/>
            </p:nvSpPr>
            <p:spPr>
              <a:xfrm>
                <a:off x="5145249" y="1282978"/>
                <a:ext cx="4614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i="1">
                              <a:latin typeface="Cambria Math" panose="02040503050406030204" pitchFamily="18" charset="0"/>
                            </a:rPr>
                            <m:t>1</m:t>
                          </m:r>
                        </m:sub>
                      </m:sSub>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5145249" y="1282978"/>
                <a:ext cx="461408" cy="369332"/>
              </a:xfrm>
              <a:prstGeom prst="rect">
                <a:avLst/>
              </a:prstGeom>
              <a:blipFill rotWithShape="0">
                <a:blip r:embed="rId3"/>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6502245" y="1282978"/>
                <a:ext cx="466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29" name="矩形 28"/>
              <p:cNvSpPr>
                <a:spLocks noRot="1" noChangeAspect="1" noMove="1" noResize="1" noEditPoints="1" noAdjustHandles="1" noChangeArrowheads="1" noChangeShapeType="1" noTextEdit="1"/>
              </p:cNvSpPr>
              <p:nvPr/>
            </p:nvSpPr>
            <p:spPr>
              <a:xfrm>
                <a:off x="6502245" y="1282978"/>
                <a:ext cx="466731" cy="369332"/>
              </a:xfrm>
              <a:prstGeom prst="rect">
                <a:avLst/>
              </a:prstGeom>
              <a:blipFill rotWithShape="0">
                <a:blip r:embed="rId4"/>
                <a:stretch>
                  <a:fillRect b="-6557"/>
                </a:stretch>
              </a:blipFill>
            </p:spPr>
            <p:txBody>
              <a:bodyPr/>
              <a:lstStyle/>
              <a:p>
                <a:r>
                  <a:rPr lang="zh-CN" altLang="en-US">
                    <a:noFill/>
                  </a:rPr>
                  <a:t> </a:t>
                </a:r>
              </a:p>
            </p:txBody>
          </p:sp>
        </mc:Fallback>
      </mc:AlternateContent>
      <p:sp>
        <p:nvSpPr>
          <p:cNvPr id="31" name="圆角矩形 30"/>
          <p:cNvSpPr/>
          <p:nvPr/>
        </p:nvSpPr>
        <p:spPr>
          <a:xfrm>
            <a:off x="6964358" y="1399686"/>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0.9</a:t>
            </a:r>
            <a:endParaRPr lang="zh-CN" altLang="en-US" dirty="0"/>
          </a:p>
        </p:txBody>
      </p:sp>
      <mc:AlternateContent xmlns:mc="http://schemas.openxmlformats.org/markup-compatibility/2006" xmlns:a14="http://schemas.microsoft.com/office/drawing/2010/main">
        <mc:Choice Requires="a14">
          <p:sp>
            <p:nvSpPr>
              <p:cNvPr id="11" name="文本框 10"/>
              <p:cNvSpPr txBox="1"/>
              <p:nvPr/>
            </p:nvSpPr>
            <p:spPr>
              <a:xfrm>
                <a:off x="7864564" y="1046921"/>
                <a:ext cx="4022636" cy="2693814"/>
              </a:xfrm>
              <a:prstGeom prst="rect">
                <a:avLst/>
              </a:prstGeom>
              <a:noFill/>
            </p:spPr>
            <p:txBody>
              <a:bodyPr wrap="square" rtlCol="0">
                <a:spAutoFit/>
              </a:bodyPr>
              <a:lstStyle/>
              <a:p>
                <a:r>
                  <a:rPr lang="zh-CN" altLang="en-US" dirty="0" smtClean="0"/>
                  <a:t>注：</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i="1">
                            <a:latin typeface="Cambria Math" panose="02040503050406030204" pitchFamily="18" charset="0"/>
                          </a:rPr>
                          <m:t>1</m:t>
                        </m:r>
                      </m:sub>
                    </m:sSub>
                  </m:oMath>
                </a14:m>
                <a:r>
                  <a:rPr lang="zh-CN" altLang="zh-CN" dirty="0"/>
                  <a:t>为从方阵到蓄电池输入回路效率，包括方阵面上的灰尘遮蔽损失、性能失配、组件老化损失、防反充二极管及线路损耗、蓄电池充电效率等；</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i="1">
                            <a:latin typeface="Cambria Math" panose="02040503050406030204" pitchFamily="18" charset="0"/>
                          </a:rPr>
                          <m:t>2</m:t>
                        </m:r>
                      </m:sub>
                    </m:sSub>
                  </m:oMath>
                </a14:m>
                <a:r>
                  <a:rPr lang="zh-CN" altLang="zh-CN" dirty="0"/>
                  <a:t>为由蓄电池到负载的输出回路效率，包括蓄电池放电效率、控制器和逆变器的效率及线路损耗等。</a:t>
                </a:r>
                <a:r>
                  <a:rPr lang="zh-CN" altLang="en-US" dirty="0" smtClean="0"/>
                  <a:t>建议</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i="1">
                            <a:latin typeface="Cambria Math" panose="02040503050406030204" pitchFamily="18" charset="0"/>
                          </a:rPr>
                          <m:t>1</m:t>
                        </m:r>
                      </m:sub>
                    </m:sSub>
                  </m:oMath>
                </a14:m>
                <a:r>
                  <a:rPr lang="zh-CN" altLang="zh-CN" dirty="0"/>
                  <a:t>取</a:t>
                </a:r>
                <a:r>
                  <a:rPr lang="en-US" altLang="zh-CN" dirty="0"/>
                  <a:t>0.9</a:t>
                </a:r>
                <a:r>
                  <a:rPr lang="zh-CN" altLang="zh-CN" dirty="0"/>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i="1">
                            <a:latin typeface="Cambria Math" panose="02040503050406030204" pitchFamily="18" charset="0"/>
                          </a:rPr>
                          <m:t>2</m:t>
                        </m:r>
                      </m:sub>
                    </m:sSub>
                  </m:oMath>
                </a14:m>
                <a:r>
                  <a:rPr lang="zh-CN" altLang="zh-CN" dirty="0"/>
                  <a:t>取</a:t>
                </a:r>
                <a:r>
                  <a:rPr lang="en-US" altLang="zh-CN" dirty="0"/>
                  <a:t>0.9.</a:t>
                </a:r>
                <a:endParaRPr lang="zh-CN" altLang="zh-CN" dirty="0"/>
              </a:p>
              <a:p>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7864564" y="1046921"/>
                <a:ext cx="4022636" cy="2693814"/>
              </a:xfrm>
              <a:prstGeom prst="rect">
                <a:avLst/>
              </a:prstGeom>
              <a:blipFill rotWithShape="0">
                <a:blip r:embed="rId5"/>
                <a:stretch>
                  <a:fillRect l="-1212" t="-2036" r="-69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809620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t>方阵</a:t>
            </a:r>
            <a:r>
              <a:rPr lang="zh-CN" altLang="en-US" dirty="0" smtClean="0"/>
              <a:t>面太阳辐照量计算</a:t>
            </a:r>
            <a:endParaRPr lang="en-US" altLang="zh-CN" dirty="0" smtClean="0"/>
          </a:p>
          <a:p>
            <a:pPr marL="342900" indent="-342900">
              <a:lnSpc>
                <a:spcPct val="130000"/>
              </a:lnSpc>
              <a:buAutoNum type="arabicPeriod"/>
            </a:pPr>
            <a:r>
              <a:rPr lang="zh-CN" altLang="en-US" dirty="0" smtClean="0"/>
              <a:t>计算各月发电盈亏量</a:t>
            </a:r>
            <a:endParaRPr lang="en-US" altLang="zh-CN" dirty="0" smtClean="0"/>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6" name="文本框 5"/>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7" name="文本框 6"/>
          <p:cNvSpPr txBox="1"/>
          <p:nvPr/>
        </p:nvSpPr>
        <p:spPr>
          <a:xfrm>
            <a:off x="3263314" y="1046921"/>
            <a:ext cx="1107996" cy="369332"/>
          </a:xfrm>
          <a:prstGeom prst="rect">
            <a:avLst/>
          </a:prstGeom>
          <a:noFill/>
        </p:spPr>
        <p:txBody>
          <a:bodyPr wrap="none" rtlCol="0">
            <a:spAutoFit/>
          </a:bodyPr>
          <a:lstStyle/>
          <a:p>
            <a:r>
              <a:rPr lang="zh-CN" altLang="en-US" dirty="0" smtClean="0"/>
              <a:t>请输入：</a:t>
            </a:r>
            <a:endParaRPr lang="en-US" altLang="zh-CN" dirty="0" smtClean="0"/>
          </a:p>
        </p:txBody>
      </p:sp>
      <p:sp>
        <p:nvSpPr>
          <p:cNvPr id="26" name="文本框 25"/>
          <p:cNvSpPr txBox="1"/>
          <p:nvPr/>
        </p:nvSpPr>
        <p:spPr>
          <a:xfrm>
            <a:off x="3256246" y="1638167"/>
            <a:ext cx="2723823" cy="369332"/>
          </a:xfrm>
          <a:prstGeom prst="rect">
            <a:avLst/>
          </a:prstGeom>
          <a:noFill/>
          <a:ln>
            <a:solidFill>
              <a:schemeClr val="tx1"/>
            </a:solidFill>
          </a:ln>
        </p:spPr>
        <p:txBody>
          <a:bodyPr wrap="none" rtlCol="0">
            <a:spAutoFit/>
          </a:bodyPr>
          <a:lstStyle/>
          <a:p>
            <a:r>
              <a:rPr lang="zh-CN" altLang="en-US" dirty="0" smtClean="0"/>
              <a:t>开始计算各月发电盈亏量</a:t>
            </a:r>
            <a:endParaRPr lang="en-US" altLang="zh-CN" dirty="0" smtClean="0"/>
          </a:p>
        </p:txBody>
      </p:sp>
      <mc:AlternateContent xmlns:mc="http://schemas.openxmlformats.org/markup-compatibility/2006" xmlns:a14="http://schemas.microsoft.com/office/drawing/2010/main">
        <mc:Choice Requires="a14">
          <p:sp>
            <p:nvSpPr>
              <p:cNvPr id="3" name="矩形 2"/>
              <p:cNvSpPr/>
              <p:nvPr/>
            </p:nvSpPr>
            <p:spPr>
              <a:xfrm>
                <a:off x="3263314" y="1969604"/>
                <a:ext cx="3723776" cy="369332"/>
              </a:xfrm>
              <a:prstGeom prst="rect">
                <a:avLst/>
              </a:prstGeom>
            </p:spPr>
            <p:txBody>
              <a:bodyPr wrap="none">
                <a:spAutoFit/>
              </a:bodyPr>
              <a:lstStyle/>
              <a:p>
                <a:r>
                  <a:rPr lang="zh-CN" altLang="zh-CN" dirty="0" smtClean="0">
                    <a:latin typeface="Calibri" panose="020F0502020204030204" pitchFamily="34" charset="0"/>
                    <a:cs typeface="Times New Roman" panose="02020603050405020304" pitchFamily="18" charset="0"/>
                  </a:rPr>
                  <a:t>方阵</a:t>
                </a:r>
                <a:r>
                  <a:rPr lang="zh-CN" altLang="zh-CN" dirty="0">
                    <a:latin typeface="Calibri" panose="020F0502020204030204" pitchFamily="34" charset="0"/>
                    <a:cs typeface="Times New Roman" panose="02020603050405020304" pitchFamily="18" charset="0"/>
                  </a:rPr>
                  <a:t>输出的最小电流</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𝑚𝑖𝑛</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2</m:t>
                        </m:r>
                      </m:sup>
                    </m:sSup>
                  </m:oMath>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3263314" y="1969604"/>
                <a:ext cx="3723776" cy="369332"/>
              </a:xfrm>
              <a:prstGeom prst="rect">
                <a:avLst/>
              </a:prstGeom>
              <a:blipFill rotWithShape="0">
                <a:blip r:embed="rId5"/>
                <a:stretch>
                  <a:fillRect l="-1309" t="-13115"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3263314" y="2286898"/>
                <a:ext cx="3764107" cy="369332"/>
              </a:xfrm>
              <a:prstGeom prst="rect">
                <a:avLst/>
              </a:prstGeom>
            </p:spPr>
            <p:txBody>
              <a:bodyPr wrap="none">
                <a:spAutoFit/>
              </a:bodyPr>
              <a:lstStyle/>
              <a:p>
                <a:r>
                  <a:rPr lang="zh-CN" altLang="zh-CN" dirty="0" smtClean="0">
                    <a:latin typeface="Calibri" panose="020F0502020204030204" pitchFamily="34" charset="0"/>
                    <a:cs typeface="Times New Roman" panose="02020603050405020304" pitchFamily="18" charset="0"/>
                  </a:rPr>
                  <a:t>方阵</a:t>
                </a:r>
                <a:r>
                  <a:rPr lang="zh-CN" altLang="zh-CN" dirty="0">
                    <a:latin typeface="Calibri" panose="020F0502020204030204" pitchFamily="34" charset="0"/>
                    <a:cs typeface="Times New Roman" panose="02020603050405020304" pitchFamily="18" charset="0"/>
                  </a:rPr>
                  <a:t>输出的</a:t>
                </a:r>
                <a:r>
                  <a:rPr lang="zh-CN" altLang="zh-CN" dirty="0" smtClean="0">
                    <a:latin typeface="Calibri" panose="020F0502020204030204" pitchFamily="34" charset="0"/>
                    <a:cs typeface="Times New Roman" panose="02020603050405020304" pitchFamily="18" charset="0"/>
                  </a:rPr>
                  <a:t>最</a:t>
                </a:r>
                <a:r>
                  <a:rPr lang="zh-CN" altLang="en-US" dirty="0">
                    <a:latin typeface="Calibri" panose="020F0502020204030204" pitchFamily="34" charset="0"/>
                    <a:cs typeface="Times New Roman" panose="02020603050405020304" pitchFamily="18" charset="0"/>
                  </a:rPr>
                  <a:t>大</a:t>
                </a:r>
                <a:r>
                  <a:rPr lang="zh-CN" altLang="zh-CN" dirty="0" smtClean="0">
                    <a:latin typeface="Calibri" panose="020F0502020204030204" pitchFamily="34" charset="0"/>
                    <a:cs typeface="Times New Roman" panose="02020603050405020304" pitchFamily="18" charset="0"/>
                  </a:rPr>
                  <a:t>电流</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𝑚</m:t>
                        </m:r>
                        <m:r>
                          <a:rPr lang="en-US" altLang="zh-CN" b="0" i="1" smtClean="0">
                            <a:latin typeface="Cambria Math" panose="02040503050406030204" pitchFamily="18" charset="0"/>
                          </a:rPr>
                          <m:t>𝑎𝑥</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2</m:t>
                        </m:r>
                      </m:sup>
                    </m:sSup>
                  </m:oMath>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3263314" y="2286898"/>
                <a:ext cx="3764107" cy="369332"/>
              </a:xfrm>
              <a:prstGeom prst="rect">
                <a:avLst/>
              </a:prstGeom>
              <a:blipFill rotWithShape="0">
                <a:blip r:embed="rId6"/>
                <a:stretch>
                  <a:fillRect l="-1294" t="-13115"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3264091" y="2615611"/>
                <a:ext cx="3411255" cy="369332"/>
              </a:xfrm>
              <a:prstGeom prst="rect">
                <a:avLst/>
              </a:prstGeom>
            </p:spPr>
            <p:txBody>
              <a:bodyPr wrap="none">
                <a:spAutoFit/>
              </a:bodyPr>
              <a:lstStyle/>
              <a:p>
                <a:r>
                  <a:rPr lang="zh-CN" altLang="zh-CN" dirty="0" smtClean="0">
                    <a:latin typeface="Calibri" panose="020F0502020204030204" pitchFamily="34" charset="0"/>
                    <a:cs typeface="Times New Roman" panose="02020603050405020304" pitchFamily="18" charset="0"/>
                  </a:rPr>
                  <a:t>方阵</a:t>
                </a:r>
                <a:r>
                  <a:rPr lang="zh-CN" altLang="zh-CN" dirty="0">
                    <a:latin typeface="Calibri" panose="020F0502020204030204" pitchFamily="34" charset="0"/>
                    <a:cs typeface="Times New Roman" panose="02020603050405020304" pitchFamily="18" charset="0"/>
                  </a:rPr>
                  <a:t>输出</a:t>
                </a:r>
                <a:r>
                  <a:rPr lang="zh-CN" altLang="zh-CN" dirty="0" smtClean="0">
                    <a:latin typeface="Calibri" panose="020F0502020204030204" pitchFamily="34" charset="0"/>
                    <a:cs typeface="Times New Roman" panose="02020603050405020304" pitchFamily="18" charset="0"/>
                  </a:rPr>
                  <a:t>的</a:t>
                </a:r>
                <a:r>
                  <a:rPr lang="zh-CN" altLang="en-US" dirty="0">
                    <a:latin typeface="Calibri" panose="020F0502020204030204" pitchFamily="34" charset="0"/>
                    <a:cs typeface="Times New Roman" panose="02020603050405020304" pitchFamily="18" charset="0"/>
                  </a:rPr>
                  <a:t>实际</a:t>
                </a:r>
                <a:r>
                  <a:rPr lang="zh-CN" altLang="zh-CN" dirty="0" smtClean="0">
                    <a:latin typeface="Calibri" panose="020F0502020204030204" pitchFamily="34" charset="0"/>
                    <a:cs typeface="Times New Roman" panose="02020603050405020304" pitchFamily="18" charset="0"/>
                  </a:rPr>
                  <a:t>电流</a:t>
                </a:r>
                <a14:m>
                  <m:oMath xmlns:m="http://schemas.openxmlformats.org/officeDocument/2006/math">
                    <m:r>
                      <a:rPr lang="en-US" altLang="zh-CN" b="0" i="1" smtClean="0">
                        <a:latin typeface="Cambria Math" panose="02040503050406030204" pitchFamily="18" charset="0"/>
                      </a:rPr>
                      <m:t>𝐼</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2</m:t>
                        </m:r>
                      </m:sup>
                    </m:sSup>
                  </m:oMath>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3264091" y="2615611"/>
                <a:ext cx="3411255" cy="369332"/>
              </a:xfrm>
              <a:prstGeom prst="rect">
                <a:avLst/>
              </a:prstGeom>
              <a:blipFill rotWithShape="0">
                <a:blip r:embed="rId7"/>
                <a:stretch>
                  <a:fillRect l="-1429" t="-13115"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6" name="表格 15"/>
              <p:cNvGraphicFramePr>
                <a:graphicFrameLocks noGrp="1"/>
              </p:cNvGraphicFramePr>
              <p:nvPr>
                <p:extLst>
                  <p:ext uri="{D42A27DB-BD31-4B8C-83A1-F6EECF244321}">
                    <p14:modId xmlns:p14="http://schemas.microsoft.com/office/powerpoint/2010/main" val="1079334753"/>
                  </p:ext>
                </p:extLst>
              </p:nvPr>
            </p:nvGraphicFramePr>
            <p:xfrm>
              <a:off x="3111688" y="3276147"/>
              <a:ext cx="8952936" cy="590042"/>
            </p:xfrm>
            <a:graphic>
              <a:graphicData uri="http://schemas.openxmlformats.org/drawingml/2006/table">
                <a:tbl>
                  <a:tblPr/>
                  <a:tblGrid>
                    <a:gridCol w="2435724"/>
                    <a:gridCol w="543101"/>
                    <a:gridCol w="543101"/>
                    <a:gridCol w="543101"/>
                    <a:gridCol w="543101"/>
                    <a:gridCol w="543101"/>
                    <a:gridCol w="543101"/>
                    <a:gridCol w="543101"/>
                    <a:gridCol w="543101"/>
                    <a:gridCol w="543101"/>
                    <a:gridCol w="543101"/>
                    <a:gridCol w="543101"/>
                    <a:gridCol w="543101"/>
                  </a:tblGrid>
                  <a:tr h="171450">
                    <a:tc>
                      <a:txBody>
                        <a:bodyPr/>
                        <a:lstStyle/>
                        <a:p>
                          <a:pPr algn="l" fontAlgn="ctr"/>
                          <a:r>
                            <a:rPr lang="zh-CN" altLang="en-US" sz="1800" b="0" i="0" u="none" strike="noStrike" dirty="0">
                              <a:solidFill>
                                <a:srgbClr val="000000"/>
                              </a:solidFill>
                              <a:effectLst/>
                              <a:latin typeface="宋体" panose="02010600030101010101" pitchFamily="2" charset="-122"/>
                              <a:ea typeface="宋体" panose="02010600030101010101" pitchFamily="2" charset="-122"/>
                            </a:rPr>
                            <a:t>月份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dirty="0">
                              <a:solidFill>
                                <a:srgbClr val="000000"/>
                              </a:solidFill>
                              <a:effectLst/>
                              <a:latin typeface="宋体" panose="02010600030101010101" pitchFamily="2" charset="-122"/>
                              <a:ea typeface="宋体" panose="02010600030101010101" pitchFamily="2" charset="-122"/>
                            </a:rPr>
                            <a:t>1</a:t>
                          </a:r>
                          <a:r>
                            <a:rPr lang="zh-CN" altLang="en-US" sz="1800" b="0" i="0" u="none" strike="noStrike" dirty="0">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3</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4</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5</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6</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7</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8</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9</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10</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11</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1450">
                    <a:tc>
                      <a:txBody>
                        <a:bodyPr/>
                        <a:lstStyle/>
                        <a:p>
                          <a:pPr algn="l" fontAlgn="ctr"/>
                          <a:r>
                            <a:rPr lang="zh-CN" altLang="zh-CN" sz="1800" kern="1200" dirty="0" smtClean="0">
                              <a:solidFill>
                                <a:schemeClr val="tx1"/>
                              </a:solidFill>
                              <a:effectLst/>
                              <a:latin typeface="+mn-lt"/>
                              <a:ea typeface="+mn-ea"/>
                              <a:cs typeface="+mn-cs"/>
                            </a:rPr>
                            <a:t>方阵各月发电量</a:t>
                          </a:r>
                          <a14:m>
                            <m:oMath xmlns:m="http://schemas.openxmlformats.org/officeDocument/2006/math">
                              <m:sSub>
                                <m:sSubPr>
                                  <m:ctrlPr>
                                    <a:rPr lang="zh-CN" altLang="zh-CN" sz="1800" i="1" kern="1200" smtClean="0">
                                      <a:solidFill>
                                        <a:schemeClr val="tx1"/>
                                      </a:solidFill>
                                      <a:effectLst/>
                                      <a:latin typeface="Cambria Math" panose="02040503050406030204" pitchFamily="18" charset="0"/>
                                      <a:ea typeface="+mn-ea"/>
                                      <a:cs typeface="+mn-cs"/>
                                    </a:rPr>
                                  </m:ctrlPr>
                                </m:sSubPr>
                                <m:e>
                                  <m:r>
                                    <a:rPr lang="en-US" altLang="zh-CN" sz="1800" i="1" kern="1200">
                                      <a:solidFill>
                                        <a:schemeClr val="tx1"/>
                                      </a:solidFill>
                                      <a:effectLst/>
                                      <a:latin typeface="Cambria Math" panose="02040503050406030204" pitchFamily="18" charset="0"/>
                                      <a:ea typeface="+mn-ea"/>
                                      <a:cs typeface="+mn-cs"/>
                                    </a:rPr>
                                    <m:t>𝑄</m:t>
                                  </m:r>
                                </m:e>
                                <m:sub>
                                  <m:r>
                                    <a:rPr lang="en-US" altLang="zh-CN" sz="1800" i="1" kern="1200">
                                      <a:solidFill>
                                        <a:schemeClr val="tx1"/>
                                      </a:solidFill>
                                      <a:effectLst/>
                                      <a:latin typeface="Cambria Math" panose="02040503050406030204" pitchFamily="18" charset="0"/>
                                      <a:ea typeface="+mn-ea"/>
                                      <a:cs typeface="+mn-cs"/>
                                    </a:rPr>
                                    <m:t>𝑔</m:t>
                                  </m:r>
                                </m:sub>
                              </m:sSub>
                            </m:oMath>
                          </a14:m>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mc:Choice>
        <mc:Fallback xmlns="">
          <p:graphicFrame>
            <p:nvGraphicFramePr>
              <p:cNvPr id="16" name="表格 15"/>
              <p:cNvGraphicFramePr>
                <a:graphicFrameLocks noGrp="1"/>
              </p:cNvGraphicFramePr>
              <p:nvPr>
                <p:extLst>
                  <p:ext uri="{D42A27DB-BD31-4B8C-83A1-F6EECF244321}">
                    <p14:modId xmlns:p14="http://schemas.microsoft.com/office/powerpoint/2010/main" val="1079334753"/>
                  </p:ext>
                </p:extLst>
              </p:nvPr>
            </p:nvGraphicFramePr>
            <p:xfrm>
              <a:off x="3111688" y="3276147"/>
              <a:ext cx="8952936" cy="625348"/>
            </p:xfrm>
            <a:graphic>
              <a:graphicData uri="http://schemas.openxmlformats.org/drawingml/2006/table">
                <a:tbl>
                  <a:tblPr/>
                  <a:tblGrid>
                    <a:gridCol w="2435724"/>
                    <a:gridCol w="543101"/>
                    <a:gridCol w="543101"/>
                    <a:gridCol w="543101"/>
                    <a:gridCol w="543101"/>
                    <a:gridCol w="543101"/>
                    <a:gridCol w="543101"/>
                    <a:gridCol w="543101"/>
                    <a:gridCol w="543101"/>
                    <a:gridCol w="543101"/>
                    <a:gridCol w="543101"/>
                    <a:gridCol w="543101"/>
                    <a:gridCol w="543101"/>
                  </a:tblGrid>
                  <a:tr h="283845">
                    <a:tc>
                      <a:txBody>
                        <a:bodyPr/>
                        <a:lstStyle/>
                        <a:p>
                          <a:pPr algn="l" fontAlgn="ctr"/>
                          <a:r>
                            <a:rPr lang="zh-CN" altLang="en-US" sz="1800" b="0" i="0" u="none" strike="noStrike" dirty="0">
                              <a:solidFill>
                                <a:srgbClr val="000000"/>
                              </a:solidFill>
                              <a:effectLst/>
                              <a:latin typeface="宋体" panose="02010600030101010101" pitchFamily="2" charset="-122"/>
                              <a:ea typeface="宋体" panose="02010600030101010101" pitchFamily="2" charset="-122"/>
                            </a:rPr>
                            <a:t>月份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dirty="0">
                              <a:solidFill>
                                <a:srgbClr val="000000"/>
                              </a:solidFill>
                              <a:effectLst/>
                              <a:latin typeface="宋体" panose="02010600030101010101" pitchFamily="2" charset="-122"/>
                              <a:ea typeface="宋体" panose="02010600030101010101" pitchFamily="2" charset="-122"/>
                            </a:rPr>
                            <a:t>1</a:t>
                          </a:r>
                          <a:r>
                            <a:rPr lang="zh-CN" altLang="en-US" sz="1800" b="0" i="0" u="none" strike="noStrike" dirty="0">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3</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4</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5</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6</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7</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8</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9</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10</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11</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1503">
                    <a:tc>
                      <a:txBody>
                        <a:bodyPr/>
                        <a:lstStyle/>
                        <a:p>
                          <a:endParaRPr lang="zh-CN"/>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rotWithShape="0">
                          <a:blip r:embed="rId8"/>
                          <a:stretch>
                            <a:fillRect l="-250" t="-100000" r="-267750" b="-31579"/>
                          </a:stretch>
                        </a:blipFill>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17" name="文本框 16"/>
              <p:cNvSpPr txBox="1"/>
              <p:nvPr/>
            </p:nvSpPr>
            <p:spPr>
              <a:xfrm>
                <a:off x="5987137" y="2921648"/>
                <a:ext cx="3127459" cy="433067"/>
              </a:xfrm>
              <a:prstGeom prst="rect">
                <a:avLst/>
              </a:prstGeom>
              <a:noFill/>
            </p:spPr>
            <p:txBody>
              <a:bodyPr wrap="none" rtlCol="0">
                <a:spAutoFit/>
              </a:bodyPr>
              <a:lstStyle/>
              <a:p>
                <a:r>
                  <a:rPr lang="zh-CN" altLang="zh-CN" dirty="0"/>
                  <a:t>方阵各月发电量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𝑔</m:t>
                        </m:r>
                      </m:sub>
                    </m:sSub>
                    <m:d>
                      <m:dPr>
                        <m:ctrlPr>
                          <a:rPr lang="en-US" altLang="zh-CN" i="1" dirty="0">
                            <a:latin typeface="Cambria Math" panose="02040503050406030204" pitchFamily="18" charset="0"/>
                          </a:rPr>
                        </m:ctrlPr>
                      </m:dPr>
                      <m:e>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sSup>
                          <m:sSupPr>
                            <m:ctrlPr>
                              <a:rPr lang="zh-CN" altLang="en-US"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e>
                    </m:d>
                  </m:oMath>
                </a14:m>
                <a:endParaRPr lang="en-US" altLang="zh-CN" dirty="0"/>
              </a:p>
            </p:txBody>
          </p:sp>
        </mc:Choice>
        <mc:Fallback xmlns="">
          <p:sp>
            <p:nvSpPr>
              <p:cNvPr id="17" name="文本框 16"/>
              <p:cNvSpPr txBox="1">
                <a:spLocks noRot="1" noChangeAspect="1" noMove="1" noResize="1" noEditPoints="1" noAdjustHandles="1" noChangeArrowheads="1" noChangeShapeType="1" noTextEdit="1"/>
              </p:cNvSpPr>
              <p:nvPr/>
            </p:nvSpPr>
            <p:spPr>
              <a:xfrm>
                <a:off x="5987137" y="2921648"/>
                <a:ext cx="3127459" cy="433067"/>
              </a:xfrm>
              <a:prstGeom prst="rect">
                <a:avLst/>
              </a:prstGeom>
              <a:blipFill rotWithShape="0">
                <a:blip r:embed="rId9"/>
                <a:stretch>
                  <a:fillRect l="-1559" t="-9859" b="-42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8" name="表格 17"/>
              <p:cNvGraphicFramePr>
                <a:graphicFrameLocks noGrp="1"/>
              </p:cNvGraphicFramePr>
              <p:nvPr>
                <p:extLst>
                  <p:ext uri="{D42A27DB-BD31-4B8C-83A1-F6EECF244321}">
                    <p14:modId xmlns:p14="http://schemas.microsoft.com/office/powerpoint/2010/main" val="1040369861"/>
                  </p:ext>
                </p:extLst>
              </p:nvPr>
            </p:nvGraphicFramePr>
            <p:xfrm>
              <a:off x="3074398" y="4297657"/>
              <a:ext cx="8952936" cy="590042"/>
            </p:xfrm>
            <a:graphic>
              <a:graphicData uri="http://schemas.openxmlformats.org/drawingml/2006/table">
                <a:tbl>
                  <a:tblPr/>
                  <a:tblGrid>
                    <a:gridCol w="2435724"/>
                    <a:gridCol w="543101"/>
                    <a:gridCol w="543101"/>
                    <a:gridCol w="543101"/>
                    <a:gridCol w="543101"/>
                    <a:gridCol w="543101"/>
                    <a:gridCol w="543101"/>
                    <a:gridCol w="543101"/>
                    <a:gridCol w="543101"/>
                    <a:gridCol w="543101"/>
                    <a:gridCol w="543101"/>
                    <a:gridCol w="543101"/>
                    <a:gridCol w="543101"/>
                  </a:tblGrid>
                  <a:tr h="171450">
                    <a:tc>
                      <a:txBody>
                        <a:bodyPr/>
                        <a:lstStyle/>
                        <a:p>
                          <a:pPr algn="l" fontAlgn="ctr"/>
                          <a:r>
                            <a:rPr lang="zh-CN" altLang="en-US" sz="1800" b="0" i="0" u="none" strike="noStrike" dirty="0">
                              <a:solidFill>
                                <a:srgbClr val="000000"/>
                              </a:solidFill>
                              <a:effectLst/>
                              <a:latin typeface="宋体" panose="02010600030101010101" pitchFamily="2" charset="-122"/>
                              <a:ea typeface="宋体" panose="02010600030101010101" pitchFamily="2" charset="-122"/>
                            </a:rPr>
                            <a:t>月份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dirty="0">
                              <a:solidFill>
                                <a:srgbClr val="000000"/>
                              </a:solidFill>
                              <a:effectLst/>
                              <a:latin typeface="宋体" panose="02010600030101010101" pitchFamily="2" charset="-122"/>
                              <a:ea typeface="宋体" panose="02010600030101010101" pitchFamily="2" charset="-122"/>
                            </a:rPr>
                            <a:t>1</a:t>
                          </a:r>
                          <a:r>
                            <a:rPr lang="zh-CN" altLang="en-US" sz="1800" b="0" i="0" u="none" strike="noStrike" dirty="0">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3</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4</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5</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6</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7</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8</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9</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10</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11</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1450">
                    <a:tc>
                      <a:txBody>
                        <a:bodyPr/>
                        <a:lstStyle/>
                        <a:p>
                          <a:pPr algn="l" fontAlgn="ctr"/>
                          <a:r>
                            <a:rPr lang="zh-CN" altLang="zh-CN" sz="1800" kern="1200" dirty="0" smtClean="0">
                              <a:solidFill>
                                <a:schemeClr val="tx1"/>
                              </a:solidFill>
                              <a:effectLst/>
                              <a:latin typeface="+mn-lt"/>
                              <a:ea typeface="+mn-ea"/>
                              <a:cs typeface="+mn-cs"/>
                            </a:rPr>
                            <a:t>方阵各月发电量</a:t>
                          </a:r>
                          <a14:m>
                            <m:oMath xmlns:m="http://schemas.openxmlformats.org/officeDocument/2006/math">
                              <m:sSub>
                                <m:sSubPr>
                                  <m:ctrlPr>
                                    <a:rPr lang="zh-CN" altLang="zh-CN" sz="1800" i="1" kern="1200" smtClean="0">
                                      <a:solidFill>
                                        <a:schemeClr val="tx1"/>
                                      </a:solidFill>
                                      <a:effectLst/>
                                      <a:latin typeface="Cambria Math" panose="02040503050406030204" pitchFamily="18" charset="0"/>
                                      <a:ea typeface="+mn-ea"/>
                                      <a:cs typeface="+mn-cs"/>
                                    </a:rPr>
                                  </m:ctrlPr>
                                </m:sSubPr>
                                <m:e>
                                  <m:r>
                                    <a:rPr lang="en-US" altLang="zh-CN" sz="1800" i="1" kern="1200">
                                      <a:solidFill>
                                        <a:schemeClr val="tx1"/>
                                      </a:solidFill>
                                      <a:effectLst/>
                                      <a:latin typeface="Cambria Math" panose="02040503050406030204" pitchFamily="18" charset="0"/>
                                      <a:ea typeface="+mn-ea"/>
                                      <a:cs typeface="+mn-cs"/>
                                    </a:rPr>
                                    <m:t>𝑄</m:t>
                                  </m:r>
                                </m:e>
                                <m:sub>
                                  <m:r>
                                    <a:rPr lang="en-US" altLang="zh-CN" sz="1800" i="1" kern="1200">
                                      <a:solidFill>
                                        <a:schemeClr val="tx1"/>
                                      </a:solidFill>
                                      <a:effectLst/>
                                      <a:latin typeface="Cambria Math" panose="02040503050406030204" pitchFamily="18" charset="0"/>
                                      <a:ea typeface="+mn-ea"/>
                                      <a:cs typeface="+mn-cs"/>
                                    </a:rPr>
                                    <m:t>𝑔</m:t>
                                  </m:r>
                                </m:sub>
                              </m:sSub>
                            </m:oMath>
                          </a14:m>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mc:Choice>
        <mc:Fallback xmlns="">
          <p:graphicFrame>
            <p:nvGraphicFramePr>
              <p:cNvPr id="18" name="表格 17"/>
              <p:cNvGraphicFramePr>
                <a:graphicFrameLocks noGrp="1"/>
              </p:cNvGraphicFramePr>
              <p:nvPr>
                <p:extLst>
                  <p:ext uri="{D42A27DB-BD31-4B8C-83A1-F6EECF244321}">
                    <p14:modId xmlns:p14="http://schemas.microsoft.com/office/powerpoint/2010/main" val="1040369861"/>
                  </p:ext>
                </p:extLst>
              </p:nvPr>
            </p:nvGraphicFramePr>
            <p:xfrm>
              <a:off x="3074398" y="4297657"/>
              <a:ext cx="8952936" cy="625348"/>
            </p:xfrm>
            <a:graphic>
              <a:graphicData uri="http://schemas.openxmlformats.org/drawingml/2006/table">
                <a:tbl>
                  <a:tblPr/>
                  <a:tblGrid>
                    <a:gridCol w="2435724"/>
                    <a:gridCol w="543101"/>
                    <a:gridCol w="543101"/>
                    <a:gridCol w="543101"/>
                    <a:gridCol w="543101"/>
                    <a:gridCol w="543101"/>
                    <a:gridCol w="543101"/>
                    <a:gridCol w="543101"/>
                    <a:gridCol w="543101"/>
                    <a:gridCol w="543101"/>
                    <a:gridCol w="543101"/>
                    <a:gridCol w="543101"/>
                    <a:gridCol w="543101"/>
                  </a:tblGrid>
                  <a:tr h="283845">
                    <a:tc>
                      <a:txBody>
                        <a:bodyPr/>
                        <a:lstStyle/>
                        <a:p>
                          <a:pPr algn="l" fontAlgn="ctr"/>
                          <a:r>
                            <a:rPr lang="zh-CN" altLang="en-US" sz="1800" b="0" i="0" u="none" strike="noStrike" dirty="0">
                              <a:solidFill>
                                <a:srgbClr val="000000"/>
                              </a:solidFill>
                              <a:effectLst/>
                              <a:latin typeface="宋体" panose="02010600030101010101" pitchFamily="2" charset="-122"/>
                              <a:ea typeface="宋体" panose="02010600030101010101" pitchFamily="2" charset="-122"/>
                            </a:rPr>
                            <a:t>月份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dirty="0">
                              <a:solidFill>
                                <a:srgbClr val="000000"/>
                              </a:solidFill>
                              <a:effectLst/>
                              <a:latin typeface="宋体" panose="02010600030101010101" pitchFamily="2" charset="-122"/>
                              <a:ea typeface="宋体" panose="02010600030101010101" pitchFamily="2" charset="-122"/>
                            </a:rPr>
                            <a:t>1</a:t>
                          </a:r>
                          <a:r>
                            <a:rPr lang="zh-CN" altLang="en-US" sz="1800" b="0" i="0" u="none" strike="noStrike" dirty="0">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3</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4</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5</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6</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7</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8</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9</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10</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11</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1503">
                    <a:tc>
                      <a:txBody>
                        <a:bodyPr/>
                        <a:lstStyle/>
                        <a:p>
                          <a:endParaRPr lang="zh-CN"/>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rotWithShape="0">
                          <a:blip r:embed="rId10"/>
                          <a:stretch>
                            <a:fillRect l="-250" t="-98246" r="-267750" b="-33333"/>
                          </a:stretch>
                        </a:blipFill>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19" name="文本框 18"/>
              <p:cNvSpPr txBox="1"/>
              <p:nvPr/>
            </p:nvSpPr>
            <p:spPr>
              <a:xfrm>
                <a:off x="5949847" y="3994641"/>
                <a:ext cx="3621569" cy="369332"/>
              </a:xfrm>
              <a:prstGeom prst="rect">
                <a:avLst/>
              </a:prstGeom>
              <a:noFill/>
            </p:spPr>
            <p:txBody>
              <a:bodyPr wrap="none" rtlCol="0">
                <a:spAutoFit/>
              </a:bodyPr>
              <a:lstStyle/>
              <a:p>
                <a:r>
                  <a:rPr lang="zh-CN" altLang="zh-CN" dirty="0" smtClean="0"/>
                  <a:t>方阵各月发电盈亏量</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𝑄</m:t>
                    </m:r>
                    <m:d>
                      <m:dPr>
                        <m:ctrlPr>
                          <a:rPr lang="en-US" altLang="zh-CN" i="1" dirty="0">
                            <a:latin typeface="Cambria Math" panose="02040503050406030204" pitchFamily="18" charset="0"/>
                          </a:rPr>
                        </m:ctrlPr>
                      </m:dPr>
                      <m:e>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sSup>
                          <m:sSupPr>
                            <m:ctrlPr>
                              <a:rPr lang="zh-CN" altLang="en-US"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e>
                    </m:d>
                  </m:oMath>
                </a14:m>
                <a:endParaRPr lang="en-US" altLang="zh-CN" dirty="0"/>
              </a:p>
            </p:txBody>
          </p:sp>
        </mc:Choice>
        <mc:Fallback xmlns="">
          <p:sp>
            <p:nvSpPr>
              <p:cNvPr id="19" name="文本框 18"/>
              <p:cNvSpPr txBox="1">
                <a:spLocks noRot="1" noChangeAspect="1" noMove="1" noResize="1" noEditPoints="1" noAdjustHandles="1" noChangeArrowheads="1" noChangeShapeType="1" noTextEdit="1"/>
              </p:cNvSpPr>
              <p:nvPr/>
            </p:nvSpPr>
            <p:spPr>
              <a:xfrm>
                <a:off x="5949847" y="3994641"/>
                <a:ext cx="3621569" cy="369332"/>
              </a:xfrm>
              <a:prstGeom prst="rect">
                <a:avLst/>
              </a:prstGeom>
              <a:blipFill rotWithShape="0">
                <a:blip r:embed="rId11"/>
                <a:stretch>
                  <a:fillRect l="-1347" t="-13115"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264546" y="5087014"/>
                <a:ext cx="3748142" cy="369332"/>
              </a:xfrm>
              <a:prstGeom prst="rect">
                <a:avLst/>
              </a:prstGeom>
            </p:spPr>
            <p:txBody>
              <a:bodyPr wrap="none">
                <a:spAutoFit/>
              </a:bodyPr>
              <a:lstStyle/>
              <a:p>
                <a:r>
                  <a:rPr lang="zh-CN" altLang="zh-CN" dirty="0" smtClean="0">
                    <a:latin typeface="Calibri" panose="020F0502020204030204" pitchFamily="34" charset="0"/>
                    <a:cs typeface="Times New Roman" panose="02020603050405020304" pitchFamily="18" charset="0"/>
                  </a:rPr>
                  <a:t>累计亏欠量</a:t>
                </a:r>
                <a14:m>
                  <m:oMath xmlns:m="http://schemas.openxmlformats.org/officeDocument/2006/math">
                    <m:nary>
                      <m:naryPr>
                        <m:chr m:val="∑"/>
                        <m:limLoc m:val="undOvr"/>
                        <m:subHide m:val="on"/>
                        <m:supHide m:val="on"/>
                        <m:ctrlPr>
                          <a:rPr lang="zh-CN" altLang="zh-CN" i="1">
                            <a:effectLst/>
                            <a:latin typeface="Cambria Math" panose="02040503050406030204" pitchFamily="18" charset="0"/>
                            <a:ea typeface="Cambria Math" panose="02040503050406030204" pitchFamily="18" charset="0"/>
                          </a:rPr>
                        </m:ctrlPr>
                      </m:naryPr>
                      <m:sub/>
                      <m:sup/>
                      <m:e>
                        <m:d>
                          <m:dPr>
                            <m:begChr m:val="|"/>
                            <m:endChr m:val="|"/>
                            <m:ctrlPr>
                              <a:rPr lang="zh-CN" altLang="zh-CN" i="1">
                                <a:effectLst/>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𝑄</m:t>
                                </m:r>
                              </m:e>
                              <m:sub>
                                <m:r>
                                  <a:rPr lang="en-US" altLang="zh-CN" i="1">
                                    <a:latin typeface="Cambria Math" panose="02040503050406030204" pitchFamily="18" charset="0"/>
                                    <a:cs typeface="Times New Roman" panose="02020603050405020304" pitchFamily="18" charset="0"/>
                                  </a:rPr>
                                  <m:t>𝑖</m:t>
                                </m:r>
                              </m:sub>
                            </m:sSub>
                          </m:e>
                        </m:d>
                      </m:e>
                    </m:nary>
                    <m:r>
                      <a:rPr lang="en-US" altLang="zh-CN" b="0" i="1" smtClean="0">
                        <a:latin typeface="Cambria Math" panose="02040503050406030204" pitchFamily="18" charset="0"/>
                        <a:cs typeface="Times New Roman" panose="02020603050405020304" pitchFamily="18" charset="0"/>
                      </a:rPr>
                      <m:t>=    </m:t>
                    </m:r>
                    <m:d>
                      <m:dPr>
                        <m:ctrlPr>
                          <a:rPr lang="en-US" altLang="zh-CN" i="1" dirty="0">
                            <a:latin typeface="Cambria Math" panose="02040503050406030204" pitchFamily="18" charset="0"/>
                          </a:rPr>
                        </m:ctrlPr>
                      </m:dPr>
                      <m:e>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sSup>
                          <m:sSupPr>
                            <m:ctrlPr>
                              <a:rPr lang="zh-CN" altLang="en-US"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e>
                    </m:d>
                  </m:oMath>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3264546" y="5087014"/>
                <a:ext cx="3748142" cy="369332"/>
              </a:xfrm>
              <a:prstGeom prst="rect">
                <a:avLst/>
              </a:prstGeom>
              <a:blipFill rotWithShape="0">
                <a:blip r:embed="rId12"/>
                <a:stretch>
                  <a:fillRect l="-1466" t="-118033" b="-1852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939136" y="5444926"/>
                <a:ext cx="9252863" cy="1169551"/>
              </a:xfrm>
              <a:prstGeom prst="rect">
                <a:avLst/>
              </a:prstGeom>
            </p:spPr>
            <p:txBody>
              <a:bodyPr wrap="square">
                <a:spAutoFit/>
              </a:bodyPr>
              <a:lstStyle/>
              <a:p>
                <a:pPr indent="304800" algn="just">
                  <a:spcAft>
                    <a:spcPts val="0"/>
                  </a:spcAft>
                </a:pPr>
                <a:r>
                  <a:rPr lang="zh-CN" altLang="zh-CN" sz="1400" kern="100" dirty="0">
                    <a:latin typeface="Calibri" panose="020F0502020204030204" pitchFamily="34" charset="0"/>
                    <a:cs typeface="Times New Roman" panose="02020603050405020304" pitchFamily="18" charset="0"/>
                  </a:rPr>
                  <a:t>当出现</a:t>
                </a:r>
                <a:r>
                  <a:rPr lang="en-US" altLang="zh-CN" sz="1400" kern="100" dirty="0">
                    <a:latin typeface="Calibri" panose="020F0502020204030204" pitchFamily="34" charset="0"/>
                    <a:cs typeface="Times New Roman" panose="02020603050405020304" pitchFamily="18" charset="0"/>
                  </a:rPr>
                  <a:t>1</a:t>
                </a:r>
                <a:r>
                  <a:rPr lang="zh-CN" altLang="zh-CN" sz="1400" kern="100" dirty="0">
                    <a:latin typeface="Calibri" panose="020F0502020204030204" pitchFamily="34" charset="0"/>
                    <a:cs typeface="Times New Roman" panose="02020603050405020304" pitchFamily="18" charset="0"/>
                  </a:rPr>
                  <a:t>个月份</a:t>
                </a:r>
                <a14:m>
                  <m:oMath xmlns:m="http://schemas.openxmlformats.org/officeDocument/2006/math">
                    <m:r>
                      <m:rPr>
                        <m:sty m:val="p"/>
                      </m:rPr>
                      <a:rPr lang="en-US" altLang="zh-CN" sz="1400" kern="100">
                        <a:latin typeface="Cambria Math" panose="02040503050406030204" pitchFamily="18" charset="0"/>
                        <a:cs typeface="Times New Roman" panose="02020603050405020304" pitchFamily="18" charset="0"/>
                      </a:rPr>
                      <m:t>ΔQ</m:t>
                    </m:r>
                    <m:r>
                      <a:rPr lang="en-US" altLang="zh-CN" sz="1400" kern="100">
                        <a:latin typeface="Cambria Math" panose="02040503050406030204" pitchFamily="18" charset="0"/>
                        <a:cs typeface="Times New Roman" panose="02020603050405020304" pitchFamily="18" charset="0"/>
                      </a:rPr>
                      <m:t>&lt;0</m:t>
                    </m:r>
                  </m:oMath>
                </a14:m>
                <a:r>
                  <a:rPr lang="zh-CN" altLang="zh-CN" sz="1400" kern="100" dirty="0">
                    <a:latin typeface="Calibri" panose="020F0502020204030204" pitchFamily="34" charset="0"/>
                    <a:cs typeface="Times New Roman" panose="02020603050405020304" pitchFamily="18" charset="0"/>
                  </a:rPr>
                  <a:t>，则累计亏欠量为该月亏欠量；当出现</a:t>
                </a:r>
                <a:r>
                  <a:rPr lang="en-US" altLang="zh-CN" sz="1400" kern="100" dirty="0">
                    <a:latin typeface="Calibri" panose="020F0502020204030204" pitchFamily="34" charset="0"/>
                    <a:cs typeface="Times New Roman" panose="02020603050405020304" pitchFamily="18" charset="0"/>
                  </a:rPr>
                  <a:t>2</a:t>
                </a:r>
                <a:r>
                  <a:rPr lang="zh-CN" altLang="zh-CN" sz="1400" kern="100" dirty="0">
                    <a:latin typeface="Calibri" panose="020F0502020204030204" pitchFamily="34" charset="0"/>
                    <a:cs typeface="Times New Roman" panose="02020603050405020304" pitchFamily="18" charset="0"/>
                  </a:rPr>
                  <a:t>个及以上连续亏欠月份，则累计亏欠量为该连续月份亏欠量之和；当出现</a:t>
                </a:r>
                <a:r>
                  <a:rPr lang="en-US" altLang="zh-CN" sz="1400" kern="100" dirty="0">
                    <a:latin typeface="Calibri" panose="020F0502020204030204" pitchFamily="34" charset="0"/>
                    <a:cs typeface="Times New Roman" panose="02020603050405020304" pitchFamily="18" charset="0"/>
                  </a:rPr>
                  <a:t>2</a:t>
                </a:r>
                <a:r>
                  <a:rPr lang="zh-CN" altLang="zh-CN" sz="1400" kern="100" dirty="0">
                    <a:latin typeface="Calibri" panose="020F0502020204030204" pitchFamily="34" charset="0"/>
                    <a:cs typeface="Times New Roman" panose="02020603050405020304" pitchFamily="18" charset="0"/>
                  </a:rPr>
                  <a:t>个及以上不连续亏欠期，则累计亏欠量为不连续亏欠期中各亏欠期亏欠量之和最大的值，其中亏欠期的计算原则为：若两个不连续亏欠期之间的</a:t>
                </a:r>
                <a14:m>
                  <m:oMath xmlns:m="http://schemas.openxmlformats.org/officeDocument/2006/math">
                    <m:r>
                      <a:rPr lang="en-US" altLang="zh-CN" sz="1400" i="1" kern="100">
                        <a:latin typeface="Cambria Math" panose="02040503050406030204" pitchFamily="18" charset="0"/>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𝑄</m:t>
                        </m:r>
                      </m:e>
                      <m:sub>
                        <m:r>
                          <a:rPr lang="en-US" altLang="zh-CN" sz="1400" i="1" kern="100">
                            <a:latin typeface="Cambria Math" panose="02040503050406030204" pitchFamily="18" charset="0"/>
                            <a:cs typeface="Times New Roman" panose="02020603050405020304" pitchFamily="18" charset="0"/>
                          </a:rPr>
                          <m:t>𝑖</m:t>
                        </m:r>
                      </m:sub>
                    </m:sSub>
                  </m:oMath>
                </a14:m>
                <a:r>
                  <a:rPr lang="zh-CN" altLang="zh-CN" sz="1400" kern="100" dirty="0">
                    <a:latin typeface="Calibri" panose="020F0502020204030204" pitchFamily="34" charset="0"/>
                    <a:cs typeface="Times New Roman" panose="02020603050405020304" pitchFamily="18" charset="0"/>
                  </a:rPr>
                  <a:t>为正的月份的盈余量之和大于前一个亏欠期亏欠量，则两个亏欠期分开计算；若两个不连续亏欠期之间的</a:t>
                </a:r>
                <a14:m>
                  <m:oMath xmlns:m="http://schemas.openxmlformats.org/officeDocument/2006/math">
                    <m:r>
                      <a:rPr lang="en-US" altLang="zh-CN" sz="1400" i="1" kern="100">
                        <a:latin typeface="Cambria Math" panose="02040503050406030204" pitchFamily="18" charset="0"/>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𝑄</m:t>
                        </m:r>
                      </m:e>
                      <m:sub>
                        <m:r>
                          <a:rPr lang="en-US" altLang="zh-CN" sz="1400" i="1" kern="100">
                            <a:latin typeface="Cambria Math" panose="02040503050406030204" pitchFamily="18" charset="0"/>
                            <a:cs typeface="Times New Roman" panose="02020603050405020304" pitchFamily="18" charset="0"/>
                          </a:rPr>
                          <m:t>𝑖</m:t>
                        </m:r>
                      </m:sub>
                    </m:sSub>
                  </m:oMath>
                </a14:m>
                <a:r>
                  <a:rPr lang="zh-CN" altLang="zh-CN" sz="1400" kern="100" dirty="0">
                    <a:latin typeface="Calibri" panose="020F0502020204030204" pitchFamily="34" charset="0"/>
                    <a:cs typeface="Times New Roman" panose="02020603050405020304" pitchFamily="18" charset="0"/>
                  </a:rPr>
                  <a:t>为正的月份的盈余量之和小于前一个亏欠期亏欠量，则两个亏欠期合并为一个亏欠期，其亏欠量应扣除盈余量部分；</a:t>
                </a:r>
              </a:p>
            </p:txBody>
          </p:sp>
        </mc:Choice>
        <mc:Fallback xmlns="">
          <p:sp>
            <p:nvSpPr>
              <p:cNvPr id="9" name="矩形 8"/>
              <p:cNvSpPr>
                <a:spLocks noRot="1" noChangeAspect="1" noMove="1" noResize="1" noEditPoints="1" noAdjustHandles="1" noChangeArrowheads="1" noChangeShapeType="1" noTextEdit="1"/>
              </p:cNvSpPr>
              <p:nvPr/>
            </p:nvSpPr>
            <p:spPr>
              <a:xfrm>
                <a:off x="2939136" y="5444926"/>
                <a:ext cx="9252863" cy="1169551"/>
              </a:xfrm>
              <a:prstGeom prst="rect">
                <a:avLst/>
              </a:prstGeom>
              <a:blipFill rotWithShape="0">
                <a:blip r:embed="rId13"/>
                <a:stretch>
                  <a:fillRect l="-198" t="-2083" r="-198" b="-3646"/>
                </a:stretch>
              </a:blipFill>
            </p:spPr>
            <p:txBody>
              <a:bodyPr/>
              <a:lstStyle/>
              <a:p>
                <a:r>
                  <a:rPr lang="zh-CN" altLang="en-US">
                    <a:noFill/>
                  </a:rPr>
                  <a:t> </a:t>
                </a:r>
              </a:p>
            </p:txBody>
          </p:sp>
        </mc:Fallback>
      </mc:AlternateContent>
      <p:sp>
        <p:nvSpPr>
          <p:cNvPr id="21" name="圆角矩形 20"/>
          <p:cNvSpPr/>
          <p:nvPr/>
        </p:nvSpPr>
        <p:spPr>
          <a:xfrm>
            <a:off x="5563962" y="140483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0.9</a:t>
            </a:r>
            <a:endParaRPr lang="zh-CN" altLang="en-US" dirty="0"/>
          </a:p>
        </p:txBody>
      </p:sp>
      <mc:AlternateContent xmlns:mc="http://schemas.openxmlformats.org/markup-compatibility/2006" xmlns:a14="http://schemas.microsoft.com/office/drawing/2010/main">
        <mc:Choice Requires="a14">
          <p:sp>
            <p:nvSpPr>
              <p:cNvPr id="22" name="文本框 21"/>
              <p:cNvSpPr txBox="1"/>
              <p:nvPr/>
            </p:nvSpPr>
            <p:spPr>
              <a:xfrm>
                <a:off x="3263314" y="1323597"/>
                <a:ext cx="1330172" cy="369332"/>
              </a:xfrm>
              <a:prstGeom prst="rect">
                <a:avLst/>
              </a:prstGeom>
              <a:noFill/>
            </p:spPr>
            <p:txBody>
              <a:bodyPr wrap="none" rtlCol="0">
                <a:spAutoFit/>
              </a:bodyPr>
              <a:lstStyle/>
              <a:p>
                <a:r>
                  <a:rPr lang="zh-CN" altLang="en-US" dirty="0" smtClean="0"/>
                  <a:t>效率</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i="1">
                            <a:latin typeface="Cambria Math" panose="02040503050406030204" pitchFamily="18" charset="0"/>
                          </a:rPr>
                          <m:t>1</m:t>
                        </m:r>
                      </m:sub>
                    </m:sSub>
                  </m:oMath>
                </a14:m>
                <a:r>
                  <a:rPr lang="zh-CN" altLang="en-US" dirty="0" smtClean="0"/>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b="0" i="1" smtClean="0">
                            <a:latin typeface="Cambria Math" panose="02040503050406030204" pitchFamily="18" charset="0"/>
                          </a:rPr>
                          <m:t>2</m:t>
                        </m:r>
                      </m:sub>
                    </m:sSub>
                  </m:oMath>
                </a14:m>
                <a:endParaRPr lang="en-US" altLang="zh-CN" dirty="0" smtClean="0"/>
              </a:p>
            </p:txBody>
          </p:sp>
        </mc:Choice>
        <mc:Fallback xmlns="">
          <p:sp>
            <p:nvSpPr>
              <p:cNvPr id="22" name="文本框 21"/>
              <p:cNvSpPr txBox="1">
                <a:spLocks noRot="1" noChangeAspect="1" noMove="1" noResize="1" noEditPoints="1" noAdjustHandles="1" noChangeArrowheads="1" noChangeShapeType="1" noTextEdit="1"/>
              </p:cNvSpPr>
              <p:nvPr/>
            </p:nvSpPr>
            <p:spPr>
              <a:xfrm>
                <a:off x="3263314" y="1323597"/>
                <a:ext cx="1330172" cy="369332"/>
              </a:xfrm>
              <a:prstGeom prst="rect">
                <a:avLst/>
              </a:prstGeom>
              <a:blipFill rotWithShape="0">
                <a:blip r:embed="rId14"/>
                <a:stretch>
                  <a:fillRect l="-3653" t="-13115"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5145249" y="1282978"/>
                <a:ext cx="4614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i="1">
                              <a:latin typeface="Cambria Math" panose="02040503050406030204" pitchFamily="18" charset="0"/>
                            </a:rPr>
                            <m:t>1</m:t>
                          </m:r>
                        </m:sub>
                      </m:sSub>
                    </m:oMath>
                  </m:oMathPara>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5145249" y="1282978"/>
                <a:ext cx="461408" cy="369332"/>
              </a:xfrm>
              <a:prstGeom prst="rect">
                <a:avLst/>
              </a:prstGeom>
              <a:blipFill rotWithShape="0">
                <a:blip r:embed="rId15"/>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6502245" y="1282978"/>
                <a:ext cx="466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27" name="矩形 26"/>
              <p:cNvSpPr>
                <a:spLocks noRot="1" noChangeAspect="1" noMove="1" noResize="1" noEditPoints="1" noAdjustHandles="1" noChangeArrowheads="1" noChangeShapeType="1" noTextEdit="1"/>
              </p:cNvSpPr>
              <p:nvPr/>
            </p:nvSpPr>
            <p:spPr>
              <a:xfrm>
                <a:off x="6502245" y="1282978"/>
                <a:ext cx="466731" cy="369332"/>
              </a:xfrm>
              <a:prstGeom prst="rect">
                <a:avLst/>
              </a:prstGeom>
              <a:blipFill rotWithShape="0">
                <a:blip r:embed="rId16"/>
                <a:stretch>
                  <a:fillRect b="-6557"/>
                </a:stretch>
              </a:blipFill>
            </p:spPr>
            <p:txBody>
              <a:bodyPr/>
              <a:lstStyle/>
              <a:p>
                <a:r>
                  <a:rPr lang="zh-CN" altLang="en-US">
                    <a:noFill/>
                  </a:rPr>
                  <a:t> </a:t>
                </a:r>
              </a:p>
            </p:txBody>
          </p:sp>
        </mc:Fallback>
      </mc:AlternateContent>
      <p:sp>
        <p:nvSpPr>
          <p:cNvPr id="28" name="圆角矩形 27"/>
          <p:cNvSpPr/>
          <p:nvPr/>
        </p:nvSpPr>
        <p:spPr>
          <a:xfrm>
            <a:off x="6964358" y="1399686"/>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0.9</a:t>
            </a:r>
            <a:endParaRPr lang="zh-CN" altLang="en-US" dirty="0"/>
          </a:p>
        </p:txBody>
      </p:sp>
      <p:sp>
        <p:nvSpPr>
          <p:cNvPr id="23" name="文本框 22"/>
          <p:cNvSpPr txBox="1"/>
          <p:nvPr/>
        </p:nvSpPr>
        <p:spPr>
          <a:xfrm>
            <a:off x="10760503" y="6350025"/>
            <a:ext cx="678391" cy="369332"/>
          </a:xfrm>
          <a:prstGeom prst="rect">
            <a:avLst/>
          </a:prstGeom>
          <a:no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altLang="zh-CN" dirty="0" smtClean="0"/>
              <a:t>NEXT</a:t>
            </a:r>
            <a:endParaRPr lang="en-US" altLang="zh-CN" dirty="0"/>
          </a:p>
        </p:txBody>
      </p:sp>
    </p:spTree>
    <p:extLst>
      <p:ext uri="{BB962C8B-B14F-4D97-AF65-F5344CB8AC3E}">
        <p14:creationId xmlns:p14="http://schemas.microsoft.com/office/powerpoint/2010/main" val="30328033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t>方阵</a:t>
            </a:r>
            <a:r>
              <a:rPr lang="zh-CN" altLang="en-US" dirty="0" smtClean="0"/>
              <a:t>面太阳辐照量计算</a:t>
            </a:r>
            <a:endParaRPr lang="en-US" altLang="zh-CN" dirty="0" smtClean="0"/>
          </a:p>
          <a:p>
            <a:pPr marL="342900" indent="-342900">
              <a:lnSpc>
                <a:spcPct val="130000"/>
              </a:lnSpc>
              <a:buAutoNum type="arabicPeriod"/>
            </a:pPr>
            <a:r>
              <a:rPr lang="zh-CN" altLang="en-US" dirty="0" smtClean="0"/>
              <a:t>计算各月发电盈亏量</a:t>
            </a:r>
            <a:endParaRPr lang="en-US" altLang="zh-CN" dirty="0" smtClean="0"/>
          </a:p>
          <a:p>
            <a:pPr marL="342900" indent="-342900">
              <a:lnSpc>
                <a:spcPct val="130000"/>
              </a:lnSpc>
              <a:buAutoNum type="arabicPeriod"/>
            </a:pPr>
            <a:r>
              <a:rPr lang="zh-CN" altLang="en-US" dirty="0" smtClean="0"/>
              <a:t>计算方阵输出电流、蓄电池容量、光伏方阵容量</a:t>
            </a:r>
            <a:endParaRPr lang="en-US" altLang="zh-CN" dirty="0" smtClean="0"/>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6" name="文本框 5"/>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7" name="文本框 6"/>
          <p:cNvSpPr txBox="1"/>
          <p:nvPr/>
        </p:nvSpPr>
        <p:spPr>
          <a:xfrm>
            <a:off x="3263314" y="1046921"/>
            <a:ext cx="2028119" cy="369332"/>
          </a:xfrm>
          <a:prstGeom prst="rect">
            <a:avLst/>
          </a:prstGeom>
          <a:noFill/>
        </p:spPr>
        <p:txBody>
          <a:bodyPr wrap="none" rtlCol="0">
            <a:spAutoFit/>
          </a:bodyPr>
          <a:lstStyle/>
          <a:p>
            <a:r>
              <a:rPr lang="en-US" altLang="zh-CN" dirty="0" smtClean="0"/>
              <a:t>1. </a:t>
            </a:r>
            <a:r>
              <a:rPr lang="zh-CN" altLang="en-US" dirty="0" smtClean="0"/>
              <a:t>请确定屋面类型</a:t>
            </a:r>
            <a:endParaRPr lang="en-US" altLang="zh-CN" dirty="0"/>
          </a:p>
        </p:txBody>
      </p:sp>
      <mc:AlternateContent xmlns:mc="http://schemas.openxmlformats.org/markup-compatibility/2006" xmlns:a14="http://schemas.microsoft.com/office/drawing/2010/main">
        <mc:Choice Requires="a14">
          <p:sp>
            <p:nvSpPr>
              <p:cNvPr id="24" name="文本框 23"/>
              <p:cNvSpPr txBox="1"/>
              <p:nvPr/>
            </p:nvSpPr>
            <p:spPr>
              <a:xfrm>
                <a:off x="3261408" y="1437176"/>
                <a:ext cx="2853666" cy="369332"/>
              </a:xfrm>
              <a:prstGeom prst="rect">
                <a:avLst/>
              </a:prstGeom>
              <a:noFill/>
            </p:spPr>
            <p:txBody>
              <a:bodyPr wrap="none" rtlCol="0">
                <a:spAutoFit/>
              </a:bodyPr>
              <a:lstStyle/>
              <a:p>
                <a:r>
                  <a:rPr lang="en-US" altLang="zh-CN" dirty="0" smtClean="0"/>
                  <a:t>2. </a:t>
                </a:r>
                <a:r>
                  <a:rPr lang="zh-CN" altLang="en-US" dirty="0" smtClean="0"/>
                  <a:t>请输入蓄电池维持天数</a:t>
                </a:r>
                <a14:m>
                  <m:oMath xmlns:m="http://schemas.openxmlformats.org/officeDocument/2006/math">
                    <m:r>
                      <a:rPr lang="en-US" altLang="zh-CN" i="1">
                        <a:latin typeface="Cambria Math" panose="02040503050406030204" pitchFamily="18" charset="0"/>
                      </a:rPr>
                      <m:t>𝑛</m:t>
                    </m:r>
                  </m:oMath>
                </a14:m>
                <a:endParaRPr lang="en-US" altLang="zh-CN" dirty="0" smtClean="0"/>
              </a:p>
            </p:txBody>
          </p:sp>
        </mc:Choice>
        <mc:Fallback xmlns="">
          <p:sp>
            <p:nvSpPr>
              <p:cNvPr id="24" name="文本框 23"/>
              <p:cNvSpPr txBox="1">
                <a:spLocks noRot="1" noChangeAspect="1" noMove="1" noResize="1" noEditPoints="1" noAdjustHandles="1" noChangeArrowheads="1" noChangeShapeType="1" noTextEdit="1"/>
              </p:cNvSpPr>
              <p:nvPr/>
            </p:nvSpPr>
            <p:spPr>
              <a:xfrm>
                <a:off x="3261408" y="1437176"/>
                <a:ext cx="2853666" cy="369332"/>
              </a:xfrm>
              <a:prstGeom prst="rect">
                <a:avLst/>
              </a:prstGeom>
              <a:blipFill rotWithShape="0">
                <a:blip r:embed="rId2"/>
                <a:stretch>
                  <a:fillRect l="-1709" t="-15000" b="-2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3263314" y="1827431"/>
                <a:ext cx="2275495" cy="369332"/>
              </a:xfrm>
              <a:prstGeom prst="rect">
                <a:avLst/>
              </a:prstGeom>
              <a:noFill/>
              <a:ln>
                <a:solidFill>
                  <a:schemeClr val="tx1"/>
                </a:solidFill>
              </a:ln>
            </p:spPr>
            <p:txBody>
              <a:bodyPr wrap="none" rtlCol="0">
                <a:spAutoFit/>
              </a:bodyPr>
              <a:lstStyle/>
              <a:p>
                <a:r>
                  <a:rPr lang="zh-CN" altLang="en-US" dirty="0" smtClean="0"/>
                  <a:t>计算方阵输出电流</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𝑚</m:t>
                        </m:r>
                      </m:sub>
                    </m:sSub>
                  </m:oMath>
                </a14:m>
                <a:endParaRPr lang="en-US" altLang="zh-CN" dirty="0" smtClean="0"/>
              </a:p>
            </p:txBody>
          </p:sp>
        </mc:Choice>
        <mc:Fallback xmlns="">
          <p:sp>
            <p:nvSpPr>
              <p:cNvPr id="26" name="文本框 25"/>
              <p:cNvSpPr txBox="1">
                <a:spLocks noRot="1" noChangeAspect="1" noMove="1" noResize="1" noEditPoints="1" noAdjustHandles="1" noChangeArrowheads="1" noChangeShapeType="1" noTextEdit="1"/>
              </p:cNvSpPr>
              <p:nvPr/>
            </p:nvSpPr>
            <p:spPr>
              <a:xfrm>
                <a:off x="3263314" y="1827431"/>
                <a:ext cx="2275495" cy="369332"/>
              </a:xfrm>
              <a:prstGeom prst="rect">
                <a:avLst/>
              </a:prstGeom>
              <a:blipFill rotWithShape="0">
                <a:blip r:embed="rId3"/>
                <a:stretch>
                  <a:fillRect l="-1862" t="-12903" b="-19355"/>
                </a:stretch>
              </a:blipFill>
              <a:ln>
                <a:solidFill>
                  <a:schemeClr val="tx1"/>
                </a:solidFill>
              </a:ln>
            </p:spPr>
            <p:txBody>
              <a:bodyPr/>
              <a:lstStyle/>
              <a:p>
                <a:r>
                  <a:rPr lang="zh-CN" altLang="en-US">
                    <a:noFill/>
                  </a:rPr>
                  <a:t> </a:t>
                </a:r>
              </a:p>
            </p:txBody>
          </p:sp>
        </mc:Fallback>
      </mc:AlternateContent>
      <p:sp>
        <p:nvSpPr>
          <p:cNvPr id="31" name="圆角矩形 30"/>
          <p:cNvSpPr/>
          <p:nvPr/>
        </p:nvSpPr>
        <p:spPr>
          <a:xfrm>
            <a:off x="6115074" y="1513265"/>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p:sp>
        <p:nvSpPr>
          <p:cNvPr id="13" name="文本框 12"/>
          <p:cNvSpPr txBox="1"/>
          <p:nvPr/>
        </p:nvSpPr>
        <p:spPr>
          <a:xfrm>
            <a:off x="5240890" y="1026612"/>
            <a:ext cx="877163" cy="369332"/>
          </a:xfrm>
          <a:prstGeom prst="rect">
            <a:avLst/>
          </a:prstGeom>
          <a:noFill/>
        </p:spPr>
        <p:txBody>
          <a:bodyPr wrap="none" rtlCol="0">
            <a:spAutoFit/>
          </a:bodyPr>
          <a:lstStyle/>
          <a:p>
            <a:r>
              <a:rPr lang="zh-CN" altLang="en-US" dirty="0" smtClean="0"/>
              <a:t>平屋面</a:t>
            </a:r>
            <a:endParaRPr lang="en-US" altLang="zh-CN" dirty="0" smtClean="0"/>
          </a:p>
        </p:txBody>
      </p:sp>
      <p:sp>
        <p:nvSpPr>
          <p:cNvPr id="3" name="流程图: 联系 2"/>
          <p:cNvSpPr/>
          <p:nvPr/>
        </p:nvSpPr>
        <p:spPr>
          <a:xfrm>
            <a:off x="6118053" y="1140015"/>
            <a:ext cx="122830" cy="12283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 name="文本框 14"/>
          <p:cNvSpPr txBox="1"/>
          <p:nvPr/>
        </p:nvSpPr>
        <p:spPr>
          <a:xfrm>
            <a:off x="6479944" y="1046921"/>
            <a:ext cx="877163" cy="369332"/>
          </a:xfrm>
          <a:prstGeom prst="rect">
            <a:avLst/>
          </a:prstGeom>
          <a:noFill/>
        </p:spPr>
        <p:txBody>
          <a:bodyPr wrap="none" rtlCol="0">
            <a:spAutoFit/>
          </a:bodyPr>
          <a:lstStyle/>
          <a:p>
            <a:r>
              <a:rPr lang="zh-CN" altLang="en-US" dirty="0" smtClean="0"/>
              <a:t>坡屋面</a:t>
            </a:r>
            <a:endParaRPr lang="en-US" altLang="zh-CN" dirty="0" smtClean="0"/>
          </a:p>
        </p:txBody>
      </p:sp>
      <p:sp>
        <p:nvSpPr>
          <p:cNvPr id="16" name="流程图: 联系 15"/>
          <p:cNvSpPr/>
          <p:nvPr/>
        </p:nvSpPr>
        <p:spPr>
          <a:xfrm>
            <a:off x="7357107" y="1160324"/>
            <a:ext cx="122830" cy="12283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 name="文本框 16"/>
          <p:cNvSpPr txBox="1"/>
          <p:nvPr/>
        </p:nvSpPr>
        <p:spPr>
          <a:xfrm>
            <a:off x="6865701" y="1458099"/>
            <a:ext cx="415498" cy="369332"/>
          </a:xfrm>
          <a:prstGeom prst="rect">
            <a:avLst/>
          </a:prstGeom>
          <a:noFill/>
        </p:spPr>
        <p:txBody>
          <a:bodyPr wrap="none" rtlCol="0">
            <a:spAutoFit/>
          </a:bodyPr>
          <a:lstStyle/>
          <a:p>
            <a:r>
              <a:rPr lang="zh-CN" altLang="en-US" dirty="0"/>
              <a:t>天</a:t>
            </a:r>
            <a:endParaRPr lang="en-US" altLang="zh-CN" dirty="0" smtClean="0"/>
          </a:p>
        </p:txBody>
      </p:sp>
      <mc:AlternateContent xmlns:mc="http://schemas.openxmlformats.org/markup-compatibility/2006" xmlns:a14="http://schemas.microsoft.com/office/drawing/2010/main">
        <mc:Choice Requires="a14">
          <p:sp>
            <p:nvSpPr>
              <p:cNvPr id="18" name="文本框 17"/>
              <p:cNvSpPr txBox="1"/>
              <p:nvPr/>
            </p:nvSpPr>
            <p:spPr>
              <a:xfrm>
                <a:off x="7312404" y="2196763"/>
                <a:ext cx="2468496" cy="1200329"/>
              </a:xfrm>
              <a:prstGeom prst="rect">
                <a:avLst/>
              </a:prstGeom>
              <a:noFill/>
            </p:spPr>
            <p:txBody>
              <a:bodyPr wrap="none" rtlCol="0">
                <a:spAutoFit/>
              </a:bodyPr>
              <a:lstStyle/>
              <a:p>
                <a:r>
                  <a:rPr lang="zh-CN" altLang="en-US" dirty="0" smtClean="0"/>
                  <a:t>坡屋面：</a:t>
                </a:r>
                <a:endParaRPr lang="en-US" altLang="zh-CN" dirty="0" smtClean="0"/>
              </a:p>
              <a:p>
                <a:r>
                  <a:rPr lang="zh-CN" altLang="en-US" dirty="0" smtClean="0"/>
                  <a:t>方阵倾角不变</a:t>
                </a:r>
                <a14:m>
                  <m:oMath xmlns:m="http://schemas.openxmlformats.org/officeDocument/2006/math">
                    <m:r>
                      <a:rPr lang="zh-CN" altLang="en-US" i="1" smtClean="0">
                        <a:latin typeface="Cambria Math" panose="02040503050406030204" pitchFamily="18" charset="0"/>
                      </a:rPr>
                      <m:t>𝛽</m:t>
                    </m:r>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oMath>
                </a14:m>
                <a:endParaRPr lang="en-US" altLang="zh-CN" dirty="0" smtClean="0"/>
              </a:p>
              <a:p>
                <a:r>
                  <a:rPr lang="zh-CN" altLang="en-US" dirty="0"/>
                  <a:t>方阵输出电流</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𝑚</m:t>
                        </m:r>
                      </m:sub>
                    </m:sSub>
                    <m:r>
                      <a:rPr lang="en-US" altLang="zh-CN" i="1">
                        <a:latin typeface="Cambria Math" panose="02040503050406030204" pitchFamily="18" charset="0"/>
                      </a:rPr>
                      <m:t>=    </m:t>
                    </m:r>
                    <m:r>
                      <a:rPr lang="en-US" altLang="zh-CN" i="1">
                        <a:latin typeface="Cambria Math" panose="02040503050406030204" pitchFamily="18" charset="0"/>
                      </a:rPr>
                      <m:t>𝐴</m:t>
                    </m:r>
                  </m:oMath>
                </a14:m>
                <a:endParaRPr lang="en-US" altLang="zh-CN" dirty="0"/>
              </a:p>
              <a:p>
                <a:endParaRPr lang="en-US" altLang="zh-CN" dirty="0" smtClean="0"/>
              </a:p>
            </p:txBody>
          </p:sp>
        </mc:Choice>
        <mc:Fallback xmlns="">
          <p:sp>
            <p:nvSpPr>
              <p:cNvPr id="18" name="文本框 17"/>
              <p:cNvSpPr txBox="1">
                <a:spLocks noRot="1" noChangeAspect="1" noMove="1" noResize="1" noEditPoints="1" noAdjustHandles="1" noChangeArrowheads="1" noChangeShapeType="1" noTextEdit="1"/>
              </p:cNvSpPr>
              <p:nvPr/>
            </p:nvSpPr>
            <p:spPr>
              <a:xfrm>
                <a:off x="7312404" y="2196763"/>
                <a:ext cx="2468496" cy="1200329"/>
              </a:xfrm>
              <a:prstGeom prst="rect">
                <a:avLst/>
              </a:prstGeom>
              <a:blipFill rotWithShape="0">
                <a:blip r:embed="rId4"/>
                <a:stretch>
                  <a:fillRect l="-2228" t="-40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3261408" y="2202402"/>
                <a:ext cx="3042179" cy="944746"/>
              </a:xfrm>
              <a:prstGeom prst="rect">
                <a:avLst/>
              </a:prstGeom>
              <a:noFill/>
            </p:spPr>
            <p:txBody>
              <a:bodyPr wrap="none" rtlCol="0">
                <a:spAutoFit/>
              </a:bodyPr>
              <a:lstStyle/>
              <a:p>
                <a:r>
                  <a:rPr lang="zh-CN" altLang="en-US" dirty="0" smtClean="0"/>
                  <a:t>平屋面：</a:t>
                </a:r>
                <a:endParaRPr lang="en-US" altLang="zh-CN" dirty="0" smtClean="0"/>
              </a:p>
              <a:p>
                <a:r>
                  <a:rPr lang="zh-CN" altLang="en-US" dirty="0" smtClean="0"/>
                  <a:t>计算方阵最佳倾角</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𝛽</m:t>
                        </m:r>
                      </m:e>
                      <m:sub>
                        <m:r>
                          <a:rPr lang="en-US" altLang="zh-CN" b="0" i="1" smtClean="0">
                            <a:latin typeface="Cambria Math" panose="02040503050406030204" pitchFamily="18" charset="0"/>
                          </a:rPr>
                          <m:t>𝑜𝑝𝑡</m:t>
                        </m:r>
                      </m:sub>
                    </m:sSub>
                    <m:r>
                      <a:rPr lang="en-US" altLang="zh-CN" b="0" i="0"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oMath>
                </a14:m>
                <a:endParaRPr lang="en-US" altLang="zh-CN" dirty="0" smtClean="0"/>
              </a:p>
              <a:p>
                <a:r>
                  <a:rPr lang="zh-CN" altLang="en-US" dirty="0" smtClean="0"/>
                  <a:t>方阵输出电流</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𝑚</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𝐴</m:t>
                    </m:r>
                  </m:oMath>
                </a14:m>
                <a:endParaRPr lang="en-US" altLang="zh-CN" dirty="0" smtClean="0"/>
              </a:p>
            </p:txBody>
          </p:sp>
        </mc:Choice>
        <mc:Fallback xmlns="">
          <p:sp>
            <p:nvSpPr>
              <p:cNvPr id="19" name="文本框 18"/>
              <p:cNvSpPr txBox="1">
                <a:spLocks noRot="1" noChangeAspect="1" noMove="1" noResize="1" noEditPoints="1" noAdjustHandles="1" noChangeArrowheads="1" noChangeShapeType="1" noTextEdit="1"/>
              </p:cNvSpPr>
              <p:nvPr/>
            </p:nvSpPr>
            <p:spPr>
              <a:xfrm>
                <a:off x="3261408" y="2202402"/>
                <a:ext cx="3042179" cy="944746"/>
              </a:xfrm>
              <a:prstGeom prst="rect">
                <a:avLst/>
              </a:prstGeom>
              <a:blipFill rotWithShape="0">
                <a:blip r:embed="rId5"/>
                <a:stretch>
                  <a:fillRect l="-1603" t="-5161" b="-7097"/>
                </a:stretch>
              </a:blipFill>
            </p:spPr>
            <p:txBody>
              <a:bodyPr/>
              <a:lstStyle/>
              <a:p>
                <a:r>
                  <a:rPr lang="zh-CN" altLang="en-US">
                    <a:noFill/>
                  </a:rPr>
                  <a:t> </a:t>
                </a:r>
              </a:p>
            </p:txBody>
          </p:sp>
        </mc:Fallback>
      </mc:AlternateContent>
      <p:sp>
        <p:nvSpPr>
          <p:cNvPr id="20" name="文本框 19"/>
          <p:cNvSpPr txBox="1"/>
          <p:nvPr/>
        </p:nvSpPr>
        <p:spPr>
          <a:xfrm>
            <a:off x="3261408" y="3212426"/>
            <a:ext cx="1335622" cy="369332"/>
          </a:xfrm>
          <a:prstGeom prst="rect">
            <a:avLst/>
          </a:prstGeom>
          <a:noFill/>
        </p:spPr>
        <p:txBody>
          <a:bodyPr wrap="none" rtlCol="0">
            <a:spAutoFit/>
          </a:bodyPr>
          <a:lstStyle/>
          <a:p>
            <a:r>
              <a:rPr lang="en-US" altLang="zh-CN" dirty="0" smtClean="0"/>
              <a:t>4. </a:t>
            </a:r>
            <a:r>
              <a:rPr lang="zh-CN" altLang="en-US" dirty="0"/>
              <a:t>请</a:t>
            </a:r>
            <a:r>
              <a:rPr lang="zh-CN" altLang="en-US" dirty="0" smtClean="0"/>
              <a:t>输入：</a:t>
            </a:r>
            <a:endParaRPr lang="en-US" altLang="zh-CN" dirty="0" smtClean="0"/>
          </a:p>
        </p:txBody>
      </p:sp>
      <mc:AlternateContent xmlns:mc="http://schemas.openxmlformats.org/markup-compatibility/2006" xmlns:a14="http://schemas.microsoft.com/office/drawing/2010/main">
        <mc:Choice Requires="a14">
          <p:sp>
            <p:nvSpPr>
              <p:cNvPr id="8" name="矩形 7"/>
              <p:cNvSpPr/>
              <p:nvPr/>
            </p:nvSpPr>
            <p:spPr>
              <a:xfrm>
                <a:off x="3253384" y="3956975"/>
                <a:ext cx="1478097" cy="369332"/>
              </a:xfrm>
              <a:prstGeom prst="rect">
                <a:avLst/>
              </a:prstGeom>
            </p:spPr>
            <p:txBody>
              <a:bodyPr wrap="none">
                <a:spAutoFit/>
              </a:bodyPr>
              <a:lstStyle/>
              <a:p>
                <a:r>
                  <a:rPr lang="zh-CN" altLang="zh-CN" dirty="0" smtClean="0">
                    <a:latin typeface="Calibri" panose="020F0502020204030204" pitchFamily="34" charset="0"/>
                    <a:cs typeface="Times New Roman" panose="02020603050405020304" pitchFamily="18" charset="0"/>
                  </a:rPr>
                  <a:t>安全系数</a:t>
                </a:r>
                <a14:m>
                  <m:oMath xmlns:m="http://schemas.openxmlformats.org/officeDocument/2006/math">
                    <m:r>
                      <a:rPr lang="zh-CN" altLang="en-US" i="1" smtClean="0">
                        <a:latin typeface="Cambria Math" panose="02040503050406030204" pitchFamily="18" charset="0"/>
                        <a:cs typeface="Times New Roman" panose="02020603050405020304" pitchFamily="18" charset="0"/>
                      </a:rPr>
                      <m:t>𝜇</m:t>
                    </m:r>
                    <m:r>
                      <a:rPr lang="en-US" altLang="zh-CN" b="0" i="1" smtClean="0">
                        <a:latin typeface="Cambria Math" panose="02040503050406030204" pitchFamily="18" charset="0"/>
                        <a:cs typeface="Times New Roman" panose="02020603050405020304" pitchFamily="18" charset="0"/>
                      </a:rPr>
                      <m:t>=</m:t>
                    </m:r>
                  </m:oMath>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3253384" y="3956975"/>
                <a:ext cx="1478097" cy="369332"/>
              </a:xfrm>
              <a:prstGeom prst="rect">
                <a:avLst/>
              </a:prstGeom>
              <a:blipFill rotWithShape="0">
                <a:blip r:embed="rId6"/>
                <a:stretch>
                  <a:fillRect l="-3719" t="-13115"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245311" y="4287068"/>
                <a:ext cx="3750579" cy="369332"/>
              </a:xfrm>
              <a:prstGeom prst="rect">
                <a:avLst/>
              </a:prstGeom>
            </p:spPr>
            <p:txBody>
              <a:bodyPr wrap="none">
                <a:spAutoFit/>
              </a:bodyPr>
              <a:lstStyle/>
              <a:p>
                <a:r>
                  <a:rPr lang="zh-CN" altLang="zh-CN" dirty="0" smtClean="0">
                    <a:latin typeface="Calibri" panose="020F0502020204030204" pitchFamily="34" charset="0"/>
                    <a:cs typeface="Times New Roman" panose="02020603050405020304" pitchFamily="18" charset="0"/>
                  </a:rPr>
                  <a:t>蓄电池充电电压</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i="1">
                            <a:latin typeface="Cambria Math" panose="02040503050406030204" pitchFamily="18" charset="0"/>
                          </a:rPr>
                          <m:t>𝑏</m:t>
                        </m:r>
                      </m:sub>
                    </m:sSub>
                    <m:r>
                      <a:rPr lang="en-US" altLang="zh-CN" i="1">
                        <a:latin typeface="Cambria Math" panose="02040503050406030204" pitchFamily="18" charset="0"/>
                      </a:rPr>
                      <m:t>=</m:t>
                    </m:r>
                    <m:r>
                      <a:rPr lang="en-US" altLang="zh-CN" i="1">
                        <a:latin typeface="Cambria Math" panose="02040503050406030204" pitchFamily="18" charset="0"/>
                      </a:rPr>
                      <m:t>𝑈</m:t>
                    </m:r>
                    <m:r>
                      <a:rPr lang="en-US" altLang="zh-CN" i="1">
                        <a:latin typeface="Cambria Math" panose="02040503050406030204" pitchFamily="18" charset="0"/>
                      </a:rPr>
                      <m:t>×1.2=    </m:t>
                    </m:r>
                    <m:r>
                      <a:rPr lang="en-US" altLang="zh-CN" b="0" i="1" smtClean="0">
                        <a:latin typeface="Cambria Math" panose="02040503050406030204" pitchFamily="18" charset="0"/>
                      </a:rPr>
                      <m:t>𝑉</m:t>
                    </m:r>
                  </m:oMath>
                </a14:m>
                <a:endParaRPr lang="zh-CN" altLang="zh-CN" dirty="0"/>
              </a:p>
            </p:txBody>
          </p:sp>
        </mc:Choice>
        <mc:Fallback xmlns="">
          <p:sp>
            <p:nvSpPr>
              <p:cNvPr id="9" name="矩形 8"/>
              <p:cNvSpPr>
                <a:spLocks noRot="1" noChangeAspect="1" noMove="1" noResize="1" noEditPoints="1" noAdjustHandles="1" noChangeArrowheads="1" noChangeShapeType="1" noTextEdit="1"/>
              </p:cNvSpPr>
              <p:nvPr/>
            </p:nvSpPr>
            <p:spPr>
              <a:xfrm>
                <a:off x="3245311" y="4287068"/>
                <a:ext cx="3750579" cy="369332"/>
              </a:xfrm>
              <a:prstGeom prst="rect">
                <a:avLst/>
              </a:prstGeom>
              <a:blipFill rotWithShape="0">
                <a:blip r:embed="rId7"/>
                <a:stretch>
                  <a:fillRect l="-1299" t="-13115"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261408" y="4601239"/>
                <a:ext cx="3919599" cy="369332"/>
              </a:xfrm>
              <a:prstGeom prst="rect">
                <a:avLst/>
              </a:prstGeom>
            </p:spPr>
            <p:txBody>
              <a:bodyPr wrap="none">
                <a:spAutoFit/>
              </a:bodyPr>
              <a:lstStyle/>
              <a:p>
                <a:r>
                  <a:rPr lang="zh-CN" altLang="zh-CN" dirty="0" smtClean="0">
                    <a:latin typeface="Calibri" panose="020F0502020204030204" pitchFamily="34" charset="0"/>
                    <a:cs typeface="Times New Roman" panose="02020603050405020304" pitchFamily="18" charset="0"/>
                  </a:rPr>
                  <a:t>防反充二极管及线路等的电压降</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i="1">
                            <a:latin typeface="Cambria Math" panose="02040503050406030204" pitchFamily="18" charset="0"/>
                          </a:rPr>
                          <m:t>𝑑</m:t>
                        </m:r>
                      </m:sub>
                    </m:sSub>
                    <m:r>
                      <a:rPr lang="en-US" altLang="zh-CN" b="0" i="1" smtClean="0">
                        <a:latin typeface="Cambria Math" panose="02040503050406030204" pitchFamily="18" charset="0"/>
                      </a:rPr>
                      <m:t>=</m:t>
                    </m:r>
                  </m:oMath>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3261408" y="4601239"/>
                <a:ext cx="3919599" cy="369332"/>
              </a:xfrm>
              <a:prstGeom prst="rect">
                <a:avLst/>
              </a:prstGeom>
              <a:blipFill rotWithShape="0">
                <a:blip r:embed="rId8"/>
                <a:stretch>
                  <a:fillRect l="-1244" t="-15000"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251900" y="3587643"/>
                <a:ext cx="2520562" cy="369332"/>
              </a:xfrm>
              <a:prstGeom prst="rect">
                <a:avLst/>
              </a:prstGeom>
            </p:spPr>
            <p:txBody>
              <a:bodyPr wrap="none">
                <a:spAutoFit/>
              </a:bodyPr>
              <a:lstStyle/>
              <a:p>
                <a:r>
                  <a:rPr lang="zh-CN" altLang="en-US" dirty="0"/>
                  <a:t>蓄电池放电深度</a:t>
                </a:r>
                <a14:m>
                  <m:oMath xmlns:m="http://schemas.openxmlformats.org/officeDocument/2006/math">
                    <m:r>
                      <a:rPr lang="en-US" altLang="zh-CN" i="1">
                        <a:latin typeface="Cambria Math" panose="02040503050406030204" pitchFamily="18" charset="0"/>
                      </a:rPr>
                      <m:t>𝐷𝑂𝐷</m:t>
                    </m:r>
                    <m:r>
                      <a:rPr lang="en-US" altLang="zh-CN" i="1">
                        <a:latin typeface="Cambria Math" panose="02040503050406030204" pitchFamily="18" charset="0"/>
                      </a:rPr>
                      <m:t>=</m:t>
                    </m:r>
                  </m:oMath>
                </a14:m>
                <a:endParaRPr lang="en-US" altLang="zh-CN" dirty="0"/>
              </a:p>
            </p:txBody>
          </p:sp>
        </mc:Choice>
        <mc:Fallback xmlns="">
          <p:sp>
            <p:nvSpPr>
              <p:cNvPr id="12" name="矩形 11"/>
              <p:cNvSpPr>
                <a:spLocks noRot="1" noChangeAspect="1" noMove="1" noResize="1" noEditPoints="1" noAdjustHandles="1" noChangeArrowheads="1" noChangeShapeType="1" noTextEdit="1"/>
              </p:cNvSpPr>
              <p:nvPr/>
            </p:nvSpPr>
            <p:spPr>
              <a:xfrm>
                <a:off x="3251900" y="3587643"/>
                <a:ext cx="2520562" cy="369332"/>
              </a:xfrm>
              <a:prstGeom prst="rect">
                <a:avLst/>
              </a:prstGeom>
              <a:blipFill rotWithShape="0">
                <a:blip r:embed="rId9"/>
                <a:stretch>
                  <a:fillRect l="-1932" t="-15000" b="-21667"/>
                </a:stretch>
              </a:blipFill>
            </p:spPr>
            <p:txBody>
              <a:bodyPr/>
              <a:lstStyle/>
              <a:p>
                <a:r>
                  <a:rPr lang="zh-CN" altLang="en-US">
                    <a:noFill/>
                  </a:rPr>
                  <a:t> </a:t>
                </a:r>
              </a:p>
            </p:txBody>
          </p:sp>
        </mc:Fallback>
      </mc:AlternateContent>
      <p:sp>
        <p:nvSpPr>
          <p:cNvPr id="25" name="圆角矩形 24"/>
          <p:cNvSpPr/>
          <p:nvPr/>
        </p:nvSpPr>
        <p:spPr>
          <a:xfrm>
            <a:off x="5729317" y="3664365"/>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p:sp>
        <p:nvSpPr>
          <p:cNvPr id="27" name="圆角矩形 26"/>
          <p:cNvSpPr/>
          <p:nvPr/>
        </p:nvSpPr>
        <p:spPr>
          <a:xfrm>
            <a:off x="4648878" y="4019341"/>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p:sp>
        <p:nvSpPr>
          <p:cNvPr id="30" name="圆角矩形 29"/>
          <p:cNvSpPr/>
          <p:nvPr/>
        </p:nvSpPr>
        <p:spPr>
          <a:xfrm>
            <a:off x="7104623" y="4682475"/>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1</a:t>
            </a:r>
            <a:endParaRPr lang="zh-CN" altLang="en-US" dirty="0"/>
          </a:p>
        </p:txBody>
      </p:sp>
      <mc:AlternateContent xmlns:mc="http://schemas.openxmlformats.org/markup-compatibility/2006" xmlns:a14="http://schemas.microsoft.com/office/drawing/2010/main">
        <mc:Choice Requires="a14">
          <p:sp>
            <p:nvSpPr>
              <p:cNvPr id="14" name="矩形 13"/>
              <p:cNvSpPr/>
              <p:nvPr/>
            </p:nvSpPr>
            <p:spPr>
              <a:xfrm>
                <a:off x="7855250" y="4601239"/>
                <a:ext cx="3891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𝑉</m:t>
                      </m:r>
                    </m:oMath>
                  </m:oMathPara>
                </a14:m>
                <a:endParaRPr lang="zh-CN" altLang="zh-CN" dirty="0"/>
              </a:p>
            </p:txBody>
          </p:sp>
        </mc:Choice>
        <mc:Fallback xmlns="">
          <p:sp>
            <p:nvSpPr>
              <p:cNvPr id="14" name="矩形 13"/>
              <p:cNvSpPr>
                <a:spLocks noRot="1" noChangeAspect="1" noMove="1" noResize="1" noEditPoints="1" noAdjustHandles="1" noChangeArrowheads="1" noChangeShapeType="1" noTextEdit="1"/>
              </p:cNvSpPr>
              <p:nvPr/>
            </p:nvSpPr>
            <p:spPr>
              <a:xfrm>
                <a:off x="7855250" y="4601239"/>
                <a:ext cx="389145" cy="369332"/>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3261408" y="4915410"/>
                <a:ext cx="3922741" cy="369332"/>
              </a:xfrm>
              <a:prstGeom prst="rect">
                <a:avLst/>
              </a:prstGeom>
              <a:noFill/>
              <a:ln>
                <a:solidFill>
                  <a:schemeClr val="tx1"/>
                </a:solidFill>
              </a:ln>
            </p:spPr>
            <p:txBody>
              <a:bodyPr wrap="none" rtlCol="0">
                <a:spAutoFit/>
              </a:bodyPr>
              <a:lstStyle/>
              <a:p>
                <a:r>
                  <a:rPr lang="zh-CN" altLang="en-US" dirty="0" smtClean="0"/>
                  <a:t>开始计算蓄电池容量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𝑛</m:t>
                        </m:r>
                      </m:sub>
                    </m:sSub>
                  </m:oMath>
                </a14:m>
                <a:r>
                  <a:rPr lang="zh-CN" altLang="en-US" dirty="0" smtClean="0"/>
                  <a:t>和方阵容量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𝑛</m:t>
                        </m:r>
                      </m:sub>
                    </m:sSub>
                  </m:oMath>
                </a14:m>
                <a:endParaRPr lang="en-US" altLang="zh-CN" dirty="0" smtClean="0"/>
              </a:p>
            </p:txBody>
          </p:sp>
        </mc:Choice>
        <mc:Fallback xmlns="">
          <p:sp>
            <p:nvSpPr>
              <p:cNvPr id="32" name="文本框 31"/>
              <p:cNvSpPr txBox="1">
                <a:spLocks noRot="1" noChangeAspect="1" noMove="1" noResize="1" noEditPoints="1" noAdjustHandles="1" noChangeArrowheads="1" noChangeShapeType="1" noTextEdit="1"/>
              </p:cNvSpPr>
              <p:nvPr/>
            </p:nvSpPr>
            <p:spPr>
              <a:xfrm>
                <a:off x="3261408" y="4915410"/>
                <a:ext cx="3922741" cy="369332"/>
              </a:xfrm>
              <a:prstGeom prst="rect">
                <a:avLst/>
              </a:prstGeom>
              <a:blipFill rotWithShape="0">
                <a:blip r:embed="rId11"/>
                <a:stretch>
                  <a:fillRect l="-1084" t="-11111" b="-17460"/>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3261408" y="5310818"/>
                <a:ext cx="2943563" cy="375552"/>
              </a:xfrm>
              <a:prstGeom prst="rect">
                <a:avLst/>
              </a:prstGeom>
            </p:spPr>
            <p:txBody>
              <a:bodyPr wrap="none">
                <a:spAutoFit/>
              </a:bodyPr>
              <a:lstStyle/>
              <a:p>
                <a:r>
                  <a:rPr lang="zh-CN" altLang="en-US" dirty="0" smtClean="0"/>
                  <a:t>蓄电池容量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𝑛</m:t>
                        </m:r>
                      </m:sub>
                    </m:sSub>
                    <m:r>
                      <a:rPr lang="en-US" altLang="zh-CN" b="0" i="1" smtClean="0">
                        <a:latin typeface="Cambria Math" panose="02040503050406030204" pitchFamily="18" charset="0"/>
                      </a:rPr>
                      <m:t>=    </m:t>
                    </m:r>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oMath>
                </a14:m>
                <a:endParaRPr lang="en-US" altLang="zh-CN" dirty="0"/>
              </a:p>
            </p:txBody>
          </p:sp>
        </mc:Choice>
        <mc:Fallback xmlns="">
          <p:sp>
            <p:nvSpPr>
              <p:cNvPr id="21" name="矩形 20"/>
              <p:cNvSpPr>
                <a:spLocks noRot="1" noChangeAspect="1" noMove="1" noResize="1" noEditPoints="1" noAdjustHandles="1" noChangeArrowheads="1" noChangeShapeType="1" noTextEdit="1"/>
              </p:cNvSpPr>
              <p:nvPr/>
            </p:nvSpPr>
            <p:spPr>
              <a:xfrm>
                <a:off x="3261408" y="5310818"/>
                <a:ext cx="2943563" cy="375552"/>
              </a:xfrm>
              <a:prstGeom prst="rect">
                <a:avLst/>
              </a:prstGeom>
              <a:blipFill rotWithShape="0">
                <a:blip r:embed="rId12"/>
                <a:stretch>
                  <a:fillRect l="-1656" t="-11290" b="-193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3246561" y="5672063"/>
                <a:ext cx="2457083" cy="375552"/>
              </a:xfrm>
              <a:prstGeom prst="rect">
                <a:avLst/>
              </a:prstGeom>
            </p:spPr>
            <p:txBody>
              <a:bodyPr wrap="none">
                <a:spAutoFit/>
              </a:bodyPr>
              <a:lstStyle/>
              <a:p>
                <a:r>
                  <a:rPr lang="zh-CN" altLang="en-US" dirty="0" smtClean="0"/>
                  <a:t>方阵容量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𝑛</m:t>
                        </m:r>
                      </m:sub>
                    </m:sSub>
                    <m:r>
                      <a:rPr lang="en-US" altLang="zh-CN" b="0" i="1" smtClean="0">
                        <a:latin typeface="Cambria Math" panose="02040503050406030204" pitchFamily="18" charset="0"/>
                      </a:rPr>
                      <m:t>=    </m:t>
                    </m:r>
                    <m:r>
                      <m:rPr>
                        <m:sty m:val="p"/>
                      </m:rPr>
                      <a:rPr lang="en-US" altLang="zh-CN">
                        <a:latin typeface="Cambria Math" panose="02040503050406030204" pitchFamily="18" charset="0"/>
                      </a:rPr>
                      <m:t>W</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oMath>
                </a14:m>
                <a:endParaRPr lang="en-US" altLang="zh-CN" dirty="0"/>
              </a:p>
            </p:txBody>
          </p:sp>
        </mc:Choice>
        <mc:Fallback xmlns="">
          <p:sp>
            <p:nvSpPr>
              <p:cNvPr id="22" name="矩形 21"/>
              <p:cNvSpPr>
                <a:spLocks noRot="1" noChangeAspect="1" noMove="1" noResize="1" noEditPoints="1" noAdjustHandles="1" noChangeArrowheads="1" noChangeShapeType="1" noTextEdit="1"/>
              </p:cNvSpPr>
              <p:nvPr/>
            </p:nvSpPr>
            <p:spPr>
              <a:xfrm>
                <a:off x="3246561" y="5672063"/>
                <a:ext cx="2457083" cy="375552"/>
              </a:xfrm>
              <a:prstGeom prst="rect">
                <a:avLst/>
              </a:prstGeom>
              <a:blipFill rotWithShape="0">
                <a:blip r:embed="rId13"/>
                <a:stretch>
                  <a:fillRect l="-2233" t="-11290" b="-193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6704824" y="3587643"/>
                <a:ext cx="2007281" cy="369332"/>
              </a:xfrm>
              <a:prstGeom prst="rect">
                <a:avLst/>
              </a:prstGeom>
              <a:noFill/>
            </p:spPr>
            <p:txBody>
              <a:bodyPr wrap="none" rtlCol="0">
                <a:spAutoFit/>
              </a:bodyPr>
              <a:lstStyle/>
              <a:p>
                <a14:m>
                  <m:oMath xmlns:m="http://schemas.openxmlformats.org/officeDocument/2006/math">
                    <m:r>
                      <a:rPr lang="en-US" altLang="zh-CN" i="1">
                        <a:latin typeface="Cambria Math" panose="02040503050406030204" pitchFamily="18" charset="0"/>
                      </a:rPr>
                      <m:t>𝐷𝑂𝐷</m:t>
                    </m:r>
                  </m:oMath>
                </a14:m>
                <a:r>
                  <a:rPr lang="zh-CN" altLang="zh-CN" dirty="0" smtClean="0"/>
                  <a:t>通常</a:t>
                </a:r>
                <a:r>
                  <a:rPr lang="zh-CN" altLang="zh-CN" dirty="0"/>
                  <a:t>取</a:t>
                </a:r>
                <a:r>
                  <a:rPr lang="en-US" altLang="zh-CN" dirty="0"/>
                  <a:t>0.3-0.8</a:t>
                </a:r>
              </a:p>
            </p:txBody>
          </p:sp>
        </mc:Choice>
        <mc:Fallback xmlns="">
          <p:sp>
            <p:nvSpPr>
              <p:cNvPr id="33" name="文本框 32"/>
              <p:cNvSpPr txBox="1">
                <a:spLocks noRot="1" noChangeAspect="1" noMove="1" noResize="1" noEditPoints="1" noAdjustHandles="1" noChangeArrowheads="1" noChangeShapeType="1" noTextEdit="1"/>
              </p:cNvSpPr>
              <p:nvPr/>
            </p:nvSpPr>
            <p:spPr>
              <a:xfrm>
                <a:off x="6704824" y="3587643"/>
                <a:ext cx="2007281" cy="369332"/>
              </a:xfrm>
              <a:prstGeom prst="rect">
                <a:avLst/>
              </a:prstGeom>
              <a:blipFill rotWithShape="0">
                <a:blip r:embed="rId14"/>
                <a:stretch>
                  <a:fillRect t="-15000" r="-2432" b="-2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5660412" y="3941369"/>
                <a:ext cx="1781065" cy="369332"/>
              </a:xfrm>
              <a:prstGeom prst="rect">
                <a:avLst/>
              </a:prstGeom>
            </p:spPr>
            <p:txBody>
              <a:bodyPr wrap="none">
                <a:spAutoFit/>
              </a:bodyPr>
              <a:lstStyle/>
              <a:p>
                <a14:m>
                  <m:oMath xmlns:m="http://schemas.openxmlformats.org/officeDocument/2006/math">
                    <m:r>
                      <a:rPr lang="zh-CN" altLang="en-US" i="1">
                        <a:latin typeface="Cambria Math" panose="02040503050406030204" pitchFamily="18" charset="0"/>
                        <a:cs typeface="Times New Roman" panose="02020603050405020304" pitchFamily="18" charset="0"/>
                      </a:rPr>
                      <m:t>𝜇</m:t>
                    </m:r>
                  </m:oMath>
                </a14:m>
                <a:r>
                  <a:rPr lang="zh-CN" altLang="zh-CN" dirty="0" smtClean="0">
                    <a:latin typeface="Calibri" panose="020F0502020204030204" pitchFamily="34" charset="0"/>
                    <a:cs typeface="Times New Roman" panose="02020603050405020304" pitchFamily="18" charset="0"/>
                  </a:rPr>
                  <a:t>通常</a:t>
                </a:r>
                <a:r>
                  <a:rPr lang="zh-CN" altLang="zh-CN" dirty="0">
                    <a:latin typeface="Calibri" panose="020F0502020204030204" pitchFamily="34" charset="0"/>
                    <a:cs typeface="Times New Roman" panose="02020603050405020304" pitchFamily="18" charset="0"/>
                  </a:rPr>
                  <a:t>取</a:t>
                </a:r>
                <a:r>
                  <a:rPr lang="en-US" altLang="zh-CN" dirty="0">
                    <a:latin typeface="Calibri" panose="020F0502020204030204" pitchFamily="34" charset="0"/>
                    <a:cs typeface="Times New Roman" panose="02020603050405020304" pitchFamily="18" charset="0"/>
                  </a:rPr>
                  <a:t>1.05-1.3</a:t>
                </a:r>
                <a:endParaRPr lang="zh-CN" altLang="en-US" dirty="0"/>
              </a:p>
            </p:txBody>
          </p:sp>
        </mc:Choice>
        <mc:Fallback xmlns="">
          <p:sp>
            <p:nvSpPr>
              <p:cNvPr id="34" name="矩形 33"/>
              <p:cNvSpPr>
                <a:spLocks noRot="1" noChangeAspect="1" noMove="1" noResize="1" noEditPoints="1" noAdjustHandles="1" noChangeArrowheads="1" noChangeShapeType="1" noTextEdit="1"/>
              </p:cNvSpPr>
              <p:nvPr/>
            </p:nvSpPr>
            <p:spPr>
              <a:xfrm>
                <a:off x="5660412" y="3941369"/>
                <a:ext cx="1781065" cy="369332"/>
              </a:xfrm>
              <a:prstGeom prst="rect">
                <a:avLst/>
              </a:prstGeom>
              <a:blipFill rotWithShape="0">
                <a:blip r:embed="rId15"/>
                <a:stretch>
                  <a:fillRect t="-15000" r="-3082" b="-2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8242716" y="4604935"/>
                <a:ext cx="1030218" cy="369332"/>
              </a:xfrm>
              <a:prstGeom prst="rect">
                <a:avLst/>
              </a:prstGeom>
            </p:spPr>
            <p:txBody>
              <a:bodyPr wrap="none">
                <a:spAutoFit/>
              </a:bodyPr>
              <a:lstStyle/>
              <a:p>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𝑈</m:t>
                        </m:r>
                      </m:e>
                      <m:sub>
                        <m:r>
                          <a:rPr lang="en-US" altLang="zh-CN" i="1">
                            <a:latin typeface="Cambria Math" panose="02040503050406030204" pitchFamily="18" charset="0"/>
                            <a:cs typeface="Times New Roman" panose="02020603050405020304" pitchFamily="18" charset="0"/>
                          </a:rPr>
                          <m:t>𝑑</m:t>
                        </m:r>
                      </m:sub>
                    </m:sSub>
                  </m:oMath>
                </a14:m>
                <a:r>
                  <a:rPr lang="zh-CN" altLang="zh-CN" dirty="0">
                    <a:latin typeface="Calibri" panose="020F0502020204030204" pitchFamily="34" charset="0"/>
                    <a:cs typeface="Times New Roman" panose="02020603050405020304" pitchFamily="18" charset="0"/>
                  </a:rPr>
                  <a:t>取为</a:t>
                </a:r>
                <a:r>
                  <a:rPr lang="en-US" altLang="zh-CN" dirty="0">
                    <a:latin typeface="Calibri" panose="020F0502020204030204" pitchFamily="34" charset="0"/>
                    <a:cs typeface="Times New Roman" panose="02020603050405020304" pitchFamily="18" charset="0"/>
                  </a:rPr>
                  <a:t>1</a:t>
                </a:r>
                <a:endParaRPr lang="zh-CN" altLang="en-US" dirty="0"/>
              </a:p>
            </p:txBody>
          </p:sp>
        </mc:Choice>
        <mc:Fallback xmlns="">
          <p:sp>
            <p:nvSpPr>
              <p:cNvPr id="35" name="矩形 34"/>
              <p:cNvSpPr>
                <a:spLocks noRot="1" noChangeAspect="1" noMove="1" noResize="1" noEditPoints="1" noAdjustHandles="1" noChangeArrowheads="1" noChangeShapeType="1" noTextEdit="1"/>
              </p:cNvSpPr>
              <p:nvPr/>
            </p:nvSpPr>
            <p:spPr>
              <a:xfrm>
                <a:off x="8242716" y="4604935"/>
                <a:ext cx="1030218" cy="369332"/>
              </a:xfrm>
              <a:prstGeom prst="rect">
                <a:avLst/>
              </a:prstGeom>
              <a:blipFill rotWithShape="0">
                <a:blip r:embed="rId16"/>
                <a:stretch>
                  <a:fillRect t="-13115" r="-4734" b="-26230"/>
                </a:stretch>
              </a:blipFill>
            </p:spPr>
            <p:txBody>
              <a:bodyPr/>
              <a:lstStyle/>
              <a:p>
                <a:r>
                  <a:rPr lang="zh-CN" altLang="en-US">
                    <a:noFill/>
                  </a:rPr>
                  <a:t> </a:t>
                </a:r>
              </a:p>
            </p:txBody>
          </p:sp>
        </mc:Fallback>
      </mc:AlternateContent>
      <p:sp>
        <p:nvSpPr>
          <p:cNvPr id="36" name="文本框 35"/>
          <p:cNvSpPr txBox="1"/>
          <p:nvPr/>
        </p:nvSpPr>
        <p:spPr>
          <a:xfrm>
            <a:off x="10760503" y="6350025"/>
            <a:ext cx="678391" cy="369332"/>
          </a:xfrm>
          <a:prstGeom prst="rect">
            <a:avLst/>
          </a:prstGeom>
          <a:no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altLang="zh-CN" dirty="0" smtClean="0"/>
              <a:t>NEXT</a:t>
            </a:r>
            <a:endParaRPr lang="en-US" altLang="zh-CN" dirty="0"/>
          </a:p>
        </p:txBody>
      </p:sp>
    </p:spTree>
    <p:extLst>
      <p:ext uri="{BB962C8B-B14F-4D97-AF65-F5344CB8AC3E}">
        <p14:creationId xmlns:p14="http://schemas.microsoft.com/office/powerpoint/2010/main" val="29259506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t>方阵</a:t>
            </a:r>
            <a:r>
              <a:rPr lang="zh-CN" altLang="en-US" dirty="0" smtClean="0"/>
              <a:t>面太阳辐照量计算</a:t>
            </a:r>
            <a:endParaRPr lang="en-US" altLang="zh-CN" dirty="0" smtClean="0"/>
          </a:p>
          <a:p>
            <a:pPr marL="342900" indent="-342900">
              <a:lnSpc>
                <a:spcPct val="130000"/>
              </a:lnSpc>
              <a:buAutoNum type="arabicPeriod"/>
            </a:pPr>
            <a:r>
              <a:rPr lang="zh-CN" altLang="en-US" dirty="0" smtClean="0"/>
              <a:t>计算各月发电盈亏量</a:t>
            </a:r>
            <a:endParaRPr lang="en-US" altLang="zh-CN" dirty="0" smtClean="0"/>
          </a:p>
          <a:p>
            <a:pPr marL="342900" indent="-342900">
              <a:lnSpc>
                <a:spcPct val="130000"/>
              </a:lnSpc>
              <a:buAutoNum type="arabicPeriod"/>
            </a:pPr>
            <a:r>
              <a:rPr lang="zh-CN" altLang="en-US" dirty="0" smtClean="0"/>
              <a:t>计算方阵输出电流、蓄电池容量、光伏方阵容量</a:t>
            </a:r>
            <a:endParaRPr lang="en-US" altLang="zh-CN" dirty="0" smtClean="0"/>
          </a:p>
          <a:p>
            <a:pPr marL="342900" indent="-342900">
              <a:lnSpc>
                <a:spcPct val="130000"/>
              </a:lnSpc>
              <a:buAutoNum type="arabicPeriod"/>
            </a:pPr>
            <a:r>
              <a:rPr lang="zh-CN" altLang="en-US" dirty="0"/>
              <a:t>光</a:t>
            </a:r>
            <a:r>
              <a:rPr lang="zh-CN" altLang="en-US" dirty="0" smtClean="0"/>
              <a:t>伏阵列最大安装容量计算</a:t>
            </a:r>
            <a:endParaRPr lang="en-US" altLang="zh-CN" dirty="0" smtClean="0"/>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6" name="文本框 5"/>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7" name="文本框 6"/>
          <p:cNvSpPr txBox="1"/>
          <p:nvPr/>
        </p:nvSpPr>
        <p:spPr>
          <a:xfrm>
            <a:off x="3263314" y="1046921"/>
            <a:ext cx="3413114" cy="369332"/>
          </a:xfrm>
          <a:prstGeom prst="rect">
            <a:avLst/>
          </a:prstGeom>
          <a:noFill/>
        </p:spPr>
        <p:txBody>
          <a:bodyPr wrap="none" rtlCol="0">
            <a:spAutoFit/>
          </a:bodyPr>
          <a:lstStyle/>
          <a:p>
            <a:r>
              <a:rPr lang="en-US" altLang="zh-CN" dirty="0" smtClean="0"/>
              <a:t>1. </a:t>
            </a:r>
            <a:r>
              <a:rPr lang="zh-CN" altLang="en-US" dirty="0" smtClean="0"/>
              <a:t>请选择光伏组件屋面安装方式</a:t>
            </a:r>
            <a:endParaRPr lang="en-US" altLang="zh-CN"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1902" y="1477668"/>
            <a:ext cx="1576316" cy="1180267"/>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8102" y="1477669"/>
            <a:ext cx="1569315" cy="1176986"/>
          </a:xfrm>
          <a:prstGeom prst="rect">
            <a:avLst/>
          </a:prstGeom>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87302" y="1477668"/>
            <a:ext cx="1569316" cy="1176987"/>
          </a:xfrm>
          <a:prstGeom prst="rect">
            <a:avLst/>
          </a:prstGeom>
        </p:spPr>
      </p:pic>
      <p:sp>
        <p:nvSpPr>
          <p:cNvPr id="28" name="矩形 27"/>
          <p:cNvSpPr/>
          <p:nvPr/>
        </p:nvSpPr>
        <p:spPr>
          <a:xfrm>
            <a:off x="3569813" y="2719350"/>
            <a:ext cx="1800493" cy="307777"/>
          </a:xfrm>
          <a:prstGeom prst="rect">
            <a:avLst/>
          </a:prstGeom>
        </p:spPr>
        <p:txBody>
          <a:bodyPr wrap="none">
            <a:spAutoFit/>
          </a:bodyPr>
          <a:lstStyle/>
          <a:p>
            <a:pPr algn="just">
              <a:spcAft>
                <a:spcPts val="0"/>
              </a:spcAft>
            </a:pPr>
            <a:r>
              <a:rPr lang="zh-CN" altLang="zh-CN" sz="1400" kern="100" dirty="0">
                <a:latin typeface="Calibri" panose="020F0502020204030204" pitchFamily="34" charset="0"/>
                <a:cs typeface="Times New Roman" panose="02020603050405020304" pitchFamily="18" charset="0"/>
              </a:rPr>
              <a:t>平屋面倾斜支架安装</a:t>
            </a:r>
          </a:p>
        </p:txBody>
      </p:sp>
      <p:sp>
        <p:nvSpPr>
          <p:cNvPr id="29" name="矩形 28"/>
          <p:cNvSpPr/>
          <p:nvPr/>
        </p:nvSpPr>
        <p:spPr>
          <a:xfrm>
            <a:off x="6372512" y="2719350"/>
            <a:ext cx="1800493" cy="307777"/>
          </a:xfrm>
          <a:prstGeom prst="rect">
            <a:avLst/>
          </a:prstGeom>
        </p:spPr>
        <p:txBody>
          <a:bodyPr wrap="none">
            <a:spAutoFit/>
          </a:bodyPr>
          <a:lstStyle/>
          <a:p>
            <a:r>
              <a:rPr lang="zh-CN" altLang="zh-CN" sz="1400" dirty="0">
                <a:latin typeface="Calibri" panose="020F0502020204030204" pitchFamily="34" charset="0"/>
                <a:cs typeface="Times New Roman" panose="02020603050405020304" pitchFamily="18" charset="0"/>
              </a:rPr>
              <a:t>平屋面平行架空安装</a:t>
            </a:r>
            <a:endParaRPr lang="zh-CN" altLang="en-US" sz="1400" dirty="0"/>
          </a:p>
        </p:txBody>
      </p:sp>
      <p:sp>
        <p:nvSpPr>
          <p:cNvPr id="36" name="矩形 35"/>
          <p:cNvSpPr/>
          <p:nvPr/>
        </p:nvSpPr>
        <p:spPr>
          <a:xfrm>
            <a:off x="9351250" y="2719349"/>
            <a:ext cx="1441420" cy="307777"/>
          </a:xfrm>
          <a:prstGeom prst="rect">
            <a:avLst/>
          </a:prstGeom>
        </p:spPr>
        <p:txBody>
          <a:bodyPr wrap="none">
            <a:spAutoFit/>
          </a:bodyPr>
          <a:lstStyle/>
          <a:p>
            <a:r>
              <a:rPr lang="zh-CN" altLang="zh-CN" sz="1400" dirty="0" smtClean="0">
                <a:latin typeface="Calibri" panose="020F0502020204030204" pitchFamily="34" charset="0"/>
                <a:cs typeface="Times New Roman" panose="02020603050405020304" pitchFamily="18" charset="0"/>
              </a:rPr>
              <a:t>平屋面</a:t>
            </a:r>
            <a:r>
              <a:rPr lang="zh-CN" altLang="en-US" sz="1400" dirty="0">
                <a:latin typeface="Calibri" panose="020F0502020204030204" pitchFamily="34" charset="0"/>
                <a:cs typeface="Times New Roman" panose="02020603050405020304" pitchFamily="18" charset="0"/>
              </a:rPr>
              <a:t>平铺</a:t>
            </a:r>
            <a:r>
              <a:rPr lang="zh-CN" altLang="zh-CN" sz="1400" dirty="0" smtClean="0">
                <a:latin typeface="Calibri" panose="020F0502020204030204" pitchFamily="34" charset="0"/>
                <a:cs typeface="Times New Roman" panose="02020603050405020304" pitchFamily="18" charset="0"/>
              </a:rPr>
              <a:t>安装</a:t>
            </a:r>
            <a:endParaRPr lang="zh-CN" altLang="en-US" sz="1400" dirty="0"/>
          </a:p>
        </p:txBody>
      </p:sp>
      <p:sp>
        <p:nvSpPr>
          <p:cNvPr id="37" name="文本框 36"/>
          <p:cNvSpPr txBox="1"/>
          <p:nvPr/>
        </p:nvSpPr>
        <p:spPr>
          <a:xfrm>
            <a:off x="3263314" y="3049780"/>
            <a:ext cx="3182281" cy="369332"/>
          </a:xfrm>
          <a:prstGeom prst="rect">
            <a:avLst/>
          </a:prstGeom>
          <a:noFill/>
        </p:spPr>
        <p:txBody>
          <a:bodyPr wrap="none" rtlCol="0">
            <a:spAutoFit/>
          </a:bodyPr>
          <a:lstStyle/>
          <a:p>
            <a:r>
              <a:rPr lang="en-US" altLang="zh-CN" dirty="0" smtClean="0"/>
              <a:t>2. </a:t>
            </a:r>
            <a:r>
              <a:rPr lang="zh-CN" altLang="en-US" dirty="0" smtClean="0"/>
              <a:t>光伏阵列最大安装容量计算</a:t>
            </a:r>
            <a:endParaRPr lang="en-US" altLang="zh-CN" dirty="0"/>
          </a:p>
        </p:txBody>
      </p:sp>
      <p:sp>
        <p:nvSpPr>
          <p:cNvPr id="38" name="文本框 37"/>
          <p:cNvSpPr txBox="1"/>
          <p:nvPr/>
        </p:nvSpPr>
        <p:spPr>
          <a:xfrm>
            <a:off x="3602435" y="1438906"/>
            <a:ext cx="1715611" cy="1588220"/>
          </a:xfrm>
          <a:prstGeom prst="rect">
            <a:avLst/>
          </a:prstGeom>
          <a:noFill/>
          <a:ln>
            <a:solidFill>
              <a:schemeClr val="bg1">
                <a:lumMod val="65000"/>
              </a:schemeClr>
            </a:solidFill>
            <a:prstDash val="sysDash"/>
          </a:ln>
        </p:spPr>
        <p:txBody>
          <a:bodyPr wrap="square" rtlCol="0">
            <a:spAutoFit/>
          </a:bodyPr>
          <a:lstStyle/>
          <a:p>
            <a:endParaRPr lang="zh-CN" altLang="en-US" dirty="0"/>
          </a:p>
        </p:txBody>
      </p:sp>
      <p:sp>
        <p:nvSpPr>
          <p:cNvPr id="39" name="文本框 38"/>
          <p:cNvSpPr txBox="1"/>
          <p:nvPr/>
        </p:nvSpPr>
        <p:spPr>
          <a:xfrm>
            <a:off x="3265645" y="3398463"/>
            <a:ext cx="2608406" cy="369332"/>
          </a:xfrm>
          <a:prstGeom prst="rect">
            <a:avLst/>
          </a:prstGeom>
          <a:noFill/>
        </p:spPr>
        <p:txBody>
          <a:bodyPr wrap="none" rtlCol="0">
            <a:spAutoFit/>
          </a:bodyPr>
          <a:lstStyle/>
          <a:p>
            <a:pPr marL="342900" indent="-342900">
              <a:buFont typeface="+mj-ea"/>
              <a:buAutoNum type="circleNumDbPlain"/>
            </a:pPr>
            <a:r>
              <a:rPr lang="zh-CN" altLang="en-US" dirty="0" smtClean="0"/>
              <a:t>请输入光伏组件参数</a:t>
            </a:r>
            <a:endParaRPr lang="en-US" altLang="zh-CN" dirty="0"/>
          </a:p>
        </p:txBody>
      </p:sp>
      <p:sp>
        <p:nvSpPr>
          <p:cNvPr id="40" name="圆角矩形 39"/>
          <p:cNvSpPr/>
          <p:nvPr/>
        </p:nvSpPr>
        <p:spPr>
          <a:xfrm>
            <a:off x="4250620" y="375417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41" name="文本框 40"/>
              <p:cNvSpPr txBox="1"/>
              <p:nvPr/>
            </p:nvSpPr>
            <p:spPr>
              <a:xfrm>
                <a:off x="3263314" y="3668223"/>
                <a:ext cx="1011752" cy="369332"/>
              </a:xfrm>
              <a:prstGeom prst="rect">
                <a:avLst/>
              </a:prstGeom>
              <a:noFill/>
            </p:spPr>
            <p:txBody>
              <a:bodyPr wrap="none" rtlCol="0">
                <a:spAutoFit/>
              </a:bodyPr>
              <a:lstStyle/>
              <a:p>
                <a:r>
                  <a:rPr lang="zh-CN" altLang="en-US" dirty="0" smtClean="0"/>
                  <a:t>高度</a:t>
                </a:r>
                <a14:m>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oMath>
                </a14:m>
                <a:endParaRPr lang="en-US" altLang="zh-CN" dirty="0"/>
              </a:p>
            </p:txBody>
          </p:sp>
        </mc:Choice>
        <mc:Fallback xmlns="">
          <p:sp>
            <p:nvSpPr>
              <p:cNvPr id="41" name="文本框 40"/>
              <p:cNvSpPr txBox="1">
                <a:spLocks noRot="1" noChangeAspect="1" noMove="1" noResize="1" noEditPoints="1" noAdjustHandles="1" noChangeArrowheads="1" noChangeShapeType="1" noTextEdit="1"/>
              </p:cNvSpPr>
              <p:nvPr/>
            </p:nvSpPr>
            <p:spPr>
              <a:xfrm>
                <a:off x="3263314" y="3668223"/>
                <a:ext cx="1011752" cy="369332"/>
              </a:xfrm>
              <a:prstGeom prst="rect">
                <a:avLst/>
              </a:prstGeom>
              <a:blipFill rotWithShape="0">
                <a:blip r:embed="rId5"/>
                <a:stretch>
                  <a:fillRect l="-4819" t="-15000"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5021061" y="3668223"/>
                <a:ext cx="4355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oMath>
                  </m:oMathPara>
                </a14:m>
                <a:endParaRPr lang="en-US" altLang="zh-CN" dirty="0"/>
              </a:p>
            </p:txBody>
          </p:sp>
        </mc:Choice>
        <mc:Fallback xmlns="">
          <p:sp>
            <p:nvSpPr>
              <p:cNvPr id="42" name="文本框 41"/>
              <p:cNvSpPr txBox="1">
                <a:spLocks noRot="1" noChangeAspect="1" noMove="1" noResize="1" noEditPoints="1" noAdjustHandles="1" noChangeArrowheads="1" noChangeShapeType="1" noTextEdit="1"/>
              </p:cNvSpPr>
              <p:nvPr/>
            </p:nvSpPr>
            <p:spPr>
              <a:xfrm>
                <a:off x="5021061" y="3668223"/>
                <a:ext cx="435504" cy="369332"/>
              </a:xfrm>
              <a:prstGeom prst="rect">
                <a:avLst/>
              </a:prstGeom>
              <a:blipFill rotWithShape="0">
                <a:blip r:embed="rId6"/>
                <a:stretch>
                  <a:fillRect/>
                </a:stretch>
              </a:blipFill>
            </p:spPr>
            <p:txBody>
              <a:bodyPr/>
              <a:lstStyle/>
              <a:p>
                <a:r>
                  <a:rPr lang="zh-CN" altLang="en-US">
                    <a:noFill/>
                  </a:rPr>
                  <a:t> </a:t>
                </a:r>
              </a:p>
            </p:txBody>
          </p:sp>
        </mc:Fallback>
      </mc:AlternateContent>
      <p:sp>
        <p:nvSpPr>
          <p:cNvPr id="43" name="圆角矩形 42"/>
          <p:cNvSpPr/>
          <p:nvPr/>
        </p:nvSpPr>
        <p:spPr>
          <a:xfrm>
            <a:off x="6605655" y="375089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44" name="文本框 43"/>
              <p:cNvSpPr txBox="1"/>
              <p:nvPr/>
            </p:nvSpPr>
            <p:spPr>
              <a:xfrm>
                <a:off x="5508880" y="3668223"/>
                <a:ext cx="1096775" cy="369332"/>
              </a:xfrm>
              <a:prstGeom prst="rect">
                <a:avLst/>
              </a:prstGeom>
              <a:noFill/>
            </p:spPr>
            <p:txBody>
              <a:bodyPr wrap="none" rtlCol="0">
                <a:spAutoFit/>
              </a:bodyPr>
              <a:lstStyle/>
              <a:p>
                <a:r>
                  <a:rPr lang="zh-CN" altLang="en-US" dirty="0" smtClean="0"/>
                  <a:t>宽度</a:t>
                </a:r>
                <a14:m>
                  <m:oMath xmlns:m="http://schemas.openxmlformats.org/officeDocument/2006/math">
                    <m:r>
                      <m:rPr>
                        <m:sty m:val="p"/>
                      </m:rPr>
                      <a:rPr lang="en-US" altLang="zh-CN" b="0" i="0" smtClean="0">
                        <a:latin typeface="Cambria Math" panose="02040503050406030204" pitchFamily="18" charset="0"/>
                      </a:rPr>
                      <m:t>W</m:t>
                    </m:r>
                    <m:r>
                      <a:rPr lang="en-US" altLang="zh-CN" b="0" i="1" smtClean="0">
                        <a:latin typeface="Cambria Math" panose="02040503050406030204" pitchFamily="18" charset="0"/>
                      </a:rPr>
                      <m:t>=</m:t>
                    </m:r>
                  </m:oMath>
                </a14:m>
                <a:endParaRPr lang="en-US" altLang="zh-CN" dirty="0"/>
              </a:p>
            </p:txBody>
          </p:sp>
        </mc:Choice>
        <mc:Fallback xmlns="">
          <p:sp>
            <p:nvSpPr>
              <p:cNvPr id="44" name="文本框 43"/>
              <p:cNvSpPr txBox="1">
                <a:spLocks noRot="1" noChangeAspect="1" noMove="1" noResize="1" noEditPoints="1" noAdjustHandles="1" noChangeArrowheads="1" noChangeShapeType="1" noTextEdit="1"/>
              </p:cNvSpPr>
              <p:nvPr/>
            </p:nvSpPr>
            <p:spPr>
              <a:xfrm>
                <a:off x="5508880" y="3668223"/>
                <a:ext cx="1096775" cy="369332"/>
              </a:xfrm>
              <a:prstGeom prst="rect">
                <a:avLst/>
              </a:prstGeom>
              <a:blipFill rotWithShape="0">
                <a:blip r:embed="rId7"/>
                <a:stretch>
                  <a:fillRect l="-5000" t="-15000"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7376096" y="3664943"/>
                <a:ext cx="4355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oMath>
                  </m:oMathPara>
                </a14:m>
                <a:endParaRPr lang="en-US" altLang="zh-CN" dirty="0"/>
              </a:p>
            </p:txBody>
          </p:sp>
        </mc:Choice>
        <mc:Fallback xmlns="">
          <p:sp>
            <p:nvSpPr>
              <p:cNvPr id="45" name="文本框 44"/>
              <p:cNvSpPr txBox="1">
                <a:spLocks noRot="1" noChangeAspect="1" noMove="1" noResize="1" noEditPoints="1" noAdjustHandles="1" noChangeArrowheads="1" noChangeShapeType="1" noTextEdit="1"/>
              </p:cNvSpPr>
              <p:nvPr/>
            </p:nvSpPr>
            <p:spPr>
              <a:xfrm>
                <a:off x="7376096" y="3664943"/>
                <a:ext cx="435504" cy="369332"/>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3263314" y="4003284"/>
                <a:ext cx="2653227" cy="369332"/>
              </a:xfrm>
              <a:prstGeom prst="rect">
                <a:avLst/>
              </a:prstGeom>
              <a:noFill/>
            </p:spPr>
            <p:txBody>
              <a:bodyPr wrap="none" rtlCol="0">
                <a:spAutoFit/>
              </a:bodyPr>
              <a:lstStyle/>
              <a:p>
                <a:r>
                  <a:rPr lang="zh-CN" altLang="en-US" dirty="0" smtClean="0"/>
                  <a:t>单片光伏组件功率</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𝑃</m:t>
                        </m:r>
                      </m:sub>
                    </m:sSub>
                    <m:r>
                      <a:rPr lang="en-US" altLang="zh-CN" b="0" i="1" smtClean="0">
                        <a:latin typeface="Cambria Math" panose="02040503050406030204" pitchFamily="18" charset="0"/>
                      </a:rPr>
                      <m:t>=</m:t>
                    </m:r>
                  </m:oMath>
                </a14:m>
                <a:endParaRPr lang="en-US" altLang="zh-CN" dirty="0"/>
              </a:p>
            </p:txBody>
          </p:sp>
        </mc:Choice>
        <mc:Fallback xmlns="">
          <p:sp>
            <p:nvSpPr>
              <p:cNvPr id="46" name="文本框 45"/>
              <p:cNvSpPr txBox="1">
                <a:spLocks noRot="1" noChangeAspect="1" noMove="1" noResize="1" noEditPoints="1" noAdjustHandles="1" noChangeArrowheads="1" noChangeShapeType="1" noTextEdit="1"/>
              </p:cNvSpPr>
              <p:nvPr/>
            </p:nvSpPr>
            <p:spPr>
              <a:xfrm>
                <a:off x="3263314" y="4003284"/>
                <a:ext cx="2653227" cy="369332"/>
              </a:xfrm>
              <a:prstGeom prst="rect">
                <a:avLst/>
              </a:prstGeom>
              <a:blipFill rotWithShape="0">
                <a:blip r:embed="rId9"/>
                <a:stretch>
                  <a:fillRect l="-1835" t="-15000" b="-21667"/>
                </a:stretch>
              </a:blipFill>
            </p:spPr>
            <p:txBody>
              <a:bodyPr/>
              <a:lstStyle/>
              <a:p>
                <a:r>
                  <a:rPr lang="zh-CN" altLang="en-US">
                    <a:noFill/>
                  </a:rPr>
                  <a:t> </a:t>
                </a:r>
              </a:p>
            </p:txBody>
          </p:sp>
        </mc:Fallback>
      </mc:AlternateContent>
      <p:sp>
        <p:nvSpPr>
          <p:cNvPr id="47" name="圆角矩形 46"/>
          <p:cNvSpPr/>
          <p:nvPr/>
        </p:nvSpPr>
        <p:spPr>
          <a:xfrm>
            <a:off x="5792110" y="4098177"/>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48" name="文本框 47"/>
              <p:cNvSpPr txBox="1"/>
              <p:nvPr/>
            </p:nvSpPr>
            <p:spPr>
              <a:xfrm>
                <a:off x="6562551" y="4012227"/>
                <a:ext cx="4662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m:t>
                      </m:r>
                    </m:oMath>
                  </m:oMathPara>
                </a14:m>
                <a:endParaRPr lang="en-US" altLang="zh-CN" dirty="0"/>
              </a:p>
            </p:txBody>
          </p:sp>
        </mc:Choice>
        <mc:Fallback xmlns="">
          <p:sp>
            <p:nvSpPr>
              <p:cNvPr id="48" name="文本框 47"/>
              <p:cNvSpPr txBox="1">
                <a:spLocks noRot="1" noChangeAspect="1" noMove="1" noResize="1" noEditPoints="1" noAdjustHandles="1" noChangeArrowheads="1" noChangeShapeType="1" noTextEdit="1"/>
              </p:cNvSpPr>
              <p:nvPr/>
            </p:nvSpPr>
            <p:spPr>
              <a:xfrm>
                <a:off x="6562551" y="4012227"/>
                <a:ext cx="466217" cy="369332"/>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3263314" y="4330223"/>
                <a:ext cx="3901646" cy="369332"/>
              </a:xfrm>
              <a:prstGeom prst="rect">
                <a:avLst/>
              </a:prstGeom>
              <a:noFill/>
            </p:spPr>
            <p:txBody>
              <a:bodyPr wrap="none" rtlCol="0">
                <a:spAutoFit/>
              </a:bodyPr>
              <a:lstStyle/>
              <a:p>
                <a:pPr marL="342900" indent="-342900">
                  <a:buFont typeface="+mj-ea"/>
                  <a:buAutoNum type="circleNumDbPlain" startAt="2"/>
                </a:pPr>
                <a:r>
                  <a:rPr lang="zh-CN" altLang="en-US" dirty="0" smtClean="0"/>
                  <a:t>请输入光伏组件有效面积系数</a:t>
                </a:r>
                <a14:m>
                  <m:oMath xmlns:m="http://schemas.openxmlformats.org/officeDocument/2006/math">
                    <m:r>
                      <a:rPr lang="zh-CN" altLang="en-US" i="1" smtClean="0">
                        <a:latin typeface="Cambria Math" panose="02040503050406030204" pitchFamily="18" charset="0"/>
                      </a:rPr>
                      <m:t>𝜌</m:t>
                    </m:r>
                    <m:r>
                      <a:rPr lang="en-US" altLang="zh-CN" b="0" i="1" smtClean="0">
                        <a:latin typeface="Cambria Math" panose="02040503050406030204" pitchFamily="18" charset="0"/>
                      </a:rPr>
                      <m:t>=</m:t>
                    </m:r>
                  </m:oMath>
                </a14:m>
                <a:endParaRPr lang="en-US" altLang="zh-CN" dirty="0"/>
              </a:p>
            </p:txBody>
          </p:sp>
        </mc:Choice>
        <mc:Fallback xmlns="">
          <p:sp>
            <p:nvSpPr>
              <p:cNvPr id="49" name="文本框 48"/>
              <p:cNvSpPr txBox="1">
                <a:spLocks noRot="1" noChangeAspect="1" noMove="1" noResize="1" noEditPoints="1" noAdjustHandles="1" noChangeArrowheads="1" noChangeShapeType="1" noTextEdit="1"/>
              </p:cNvSpPr>
              <p:nvPr/>
            </p:nvSpPr>
            <p:spPr>
              <a:xfrm>
                <a:off x="3263314" y="4330223"/>
                <a:ext cx="3901646" cy="369332"/>
              </a:xfrm>
              <a:prstGeom prst="rect">
                <a:avLst/>
              </a:prstGeom>
              <a:blipFill rotWithShape="0">
                <a:blip r:embed="rId11"/>
                <a:stretch>
                  <a:fillRect l="-625" t="-13115" b="-19672"/>
                </a:stretch>
              </a:blipFill>
            </p:spPr>
            <p:txBody>
              <a:bodyPr/>
              <a:lstStyle/>
              <a:p>
                <a:r>
                  <a:rPr lang="zh-CN" altLang="en-US">
                    <a:noFill/>
                  </a:rPr>
                  <a:t> </a:t>
                </a:r>
              </a:p>
            </p:txBody>
          </p:sp>
        </mc:Fallback>
      </mc:AlternateContent>
      <p:sp>
        <p:nvSpPr>
          <p:cNvPr id="50" name="圆角矩形 49"/>
          <p:cNvSpPr/>
          <p:nvPr/>
        </p:nvSpPr>
        <p:spPr>
          <a:xfrm>
            <a:off x="7060973" y="4413512"/>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0.9</a:t>
            </a:r>
            <a:endParaRPr lang="zh-CN" altLang="en-US" dirty="0"/>
          </a:p>
        </p:txBody>
      </p:sp>
      <mc:AlternateContent xmlns:mc="http://schemas.openxmlformats.org/markup-compatibility/2006" xmlns:a14="http://schemas.microsoft.com/office/drawing/2010/main">
        <mc:Choice Requires="a14">
          <p:sp>
            <p:nvSpPr>
              <p:cNvPr id="51" name="矩形 50"/>
              <p:cNvSpPr/>
              <p:nvPr/>
            </p:nvSpPr>
            <p:spPr>
              <a:xfrm>
                <a:off x="3263314" y="4678651"/>
                <a:ext cx="8760364" cy="523220"/>
              </a:xfrm>
              <a:prstGeom prst="rect">
                <a:avLst/>
              </a:prstGeom>
            </p:spPr>
            <p:txBody>
              <a:bodyPr wrap="square">
                <a:spAutoFit/>
              </a:bodyPr>
              <a:lstStyle/>
              <a:p>
                <a14:m>
                  <m:oMath xmlns:m="http://schemas.openxmlformats.org/officeDocument/2006/math">
                    <m:r>
                      <a:rPr lang="en-US" altLang="zh-CN" sz="1400" i="1">
                        <a:latin typeface="Cambria Math" panose="02040503050406030204" pitchFamily="18" charset="0"/>
                        <a:cs typeface="Times New Roman" panose="02020603050405020304" pitchFamily="18" charset="0"/>
                      </a:rPr>
                      <m:t>𝜌</m:t>
                    </m:r>
                  </m:oMath>
                </a14:m>
                <a:r>
                  <a:rPr lang="zh-CN" altLang="zh-CN" sz="1400" dirty="0">
                    <a:latin typeface="Calibri" panose="020F0502020204030204" pitchFamily="34" charset="0"/>
                    <a:cs typeface="Times New Roman" panose="02020603050405020304" pitchFamily="18" charset="0"/>
                  </a:rPr>
                  <a:t>为光伏组件有效面积系数，是考虑屋面检修疏散通道占用屋面面积，且屋面不能完全安装光伏组件时的系数；考虑平屋面倾斜支架安装光伏方阵前后间距可作为检修疏散通道，因此</a:t>
                </a:r>
                <a14:m>
                  <m:oMath xmlns:m="http://schemas.openxmlformats.org/officeDocument/2006/math">
                    <m:r>
                      <a:rPr lang="en-US" altLang="zh-CN" sz="1400" i="1">
                        <a:latin typeface="Cambria Math" panose="02040503050406030204" pitchFamily="18" charset="0"/>
                        <a:cs typeface="Times New Roman" panose="02020603050405020304" pitchFamily="18" charset="0"/>
                      </a:rPr>
                      <m:t>𝜌</m:t>
                    </m:r>
                  </m:oMath>
                </a14:m>
                <a:r>
                  <a:rPr lang="zh-CN" altLang="zh-CN" sz="1400" dirty="0">
                    <a:latin typeface="Calibri" panose="020F0502020204030204" pitchFamily="34" charset="0"/>
                    <a:cs typeface="Times New Roman" panose="02020603050405020304" pitchFamily="18" charset="0"/>
                  </a:rPr>
                  <a:t>取</a:t>
                </a:r>
                <a:r>
                  <a:rPr lang="en-US" altLang="zh-CN" sz="1400" dirty="0">
                    <a:latin typeface="Calibri" panose="020F0502020204030204" pitchFamily="34" charset="0"/>
                    <a:cs typeface="Times New Roman" panose="02020603050405020304" pitchFamily="18" charset="0"/>
                  </a:rPr>
                  <a:t>0.9</a:t>
                </a:r>
                <a:r>
                  <a:rPr lang="zh-CN" altLang="zh-CN" sz="1400" dirty="0">
                    <a:latin typeface="Calibri" panose="020F0502020204030204" pitchFamily="34" charset="0"/>
                    <a:cs typeface="Times New Roman" panose="02020603050405020304" pitchFamily="18" charset="0"/>
                  </a:rPr>
                  <a:t>；</a:t>
                </a:r>
                <a:endParaRPr lang="zh-CN" altLang="en-US" sz="1400" dirty="0"/>
              </a:p>
            </p:txBody>
          </p:sp>
        </mc:Choice>
        <mc:Fallback xmlns="">
          <p:sp>
            <p:nvSpPr>
              <p:cNvPr id="51" name="矩形 50"/>
              <p:cNvSpPr>
                <a:spLocks noRot="1" noChangeAspect="1" noMove="1" noResize="1" noEditPoints="1" noAdjustHandles="1" noChangeArrowheads="1" noChangeShapeType="1" noTextEdit="1"/>
              </p:cNvSpPr>
              <p:nvPr/>
            </p:nvSpPr>
            <p:spPr>
              <a:xfrm>
                <a:off x="3263314" y="4678651"/>
                <a:ext cx="8760364" cy="523220"/>
              </a:xfrm>
              <a:prstGeom prst="rect">
                <a:avLst/>
              </a:prstGeom>
              <a:blipFill rotWithShape="0">
                <a:blip r:embed="rId12"/>
                <a:stretch>
                  <a:fillRect l="-209" t="-2326" r="-2296" b="-12791"/>
                </a:stretch>
              </a:blipFill>
            </p:spPr>
            <p:txBody>
              <a:bodyPr/>
              <a:lstStyle/>
              <a:p>
                <a:r>
                  <a:rPr lang="zh-CN" altLang="en-US">
                    <a:noFill/>
                  </a:rPr>
                  <a:t> </a:t>
                </a:r>
              </a:p>
            </p:txBody>
          </p:sp>
        </mc:Fallback>
      </mc:AlternateContent>
      <p:sp>
        <p:nvSpPr>
          <p:cNvPr id="52" name="文本框 51"/>
          <p:cNvSpPr txBox="1"/>
          <p:nvPr/>
        </p:nvSpPr>
        <p:spPr>
          <a:xfrm>
            <a:off x="3263314" y="5129631"/>
            <a:ext cx="1454244" cy="369332"/>
          </a:xfrm>
          <a:prstGeom prst="rect">
            <a:avLst/>
          </a:prstGeom>
          <a:noFill/>
        </p:spPr>
        <p:txBody>
          <a:bodyPr wrap="none" rtlCol="0">
            <a:spAutoFit/>
          </a:bodyPr>
          <a:lstStyle/>
          <a:p>
            <a:pPr marL="342900" indent="-342900">
              <a:buFont typeface="+mj-ea"/>
              <a:buAutoNum type="circleNumDbPlain" startAt="3"/>
            </a:pPr>
            <a:r>
              <a:rPr lang="zh-CN" altLang="en-US" dirty="0" smtClean="0"/>
              <a:t>开始计算</a:t>
            </a:r>
            <a:endParaRPr lang="en-US" altLang="zh-CN" dirty="0"/>
          </a:p>
        </p:txBody>
      </p:sp>
      <mc:AlternateContent xmlns:mc="http://schemas.openxmlformats.org/markup-compatibility/2006" xmlns:a14="http://schemas.microsoft.com/office/drawing/2010/main">
        <mc:Choice Requires="a14">
          <p:sp>
            <p:nvSpPr>
              <p:cNvPr id="53" name="矩形 52"/>
              <p:cNvSpPr/>
              <p:nvPr/>
            </p:nvSpPr>
            <p:spPr>
              <a:xfrm>
                <a:off x="3263314" y="5447281"/>
                <a:ext cx="3118931" cy="369332"/>
              </a:xfrm>
              <a:prstGeom prst="rect">
                <a:avLst/>
              </a:prstGeom>
            </p:spPr>
            <p:txBody>
              <a:bodyPr wrap="none">
                <a:spAutoFit/>
              </a:bodyPr>
              <a:lstStyle/>
              <a:p>
                <a:r>
                  <a:rPr lang="zh-CN" altLang="zh-CN" dirty="0" smtClean="0">
                    <a:latin typeface="Calibri" panose="020F0502020204030204" pitchFamily="34" charset="0"/>
                    <a:cs typeface="Times New Roman" panose="02020603050405020304" pitchFamily="18" charset="0"/>
                  </a:rPr>
                  <a:t>光伏阵列前后排间距</a:t>
                </a:r>
                <a14:m>
                  <m:oMath xmlns:m="http://schemas.openxmlformats.org/officeDocument/2006/math">
                    <m:r>
                      <m:rPr>
                        <m:sty m:val="p"/>
                      </m:rPr>
                      <a:rPr lang="en-US" altLang="zh-CN">
                        <a:latin typeface="Cambria Math" panose="02040503050406030204" pitchFamily="18" charset="0"/>
                        <a:cs typeface="Times New Roman" panose="02020603050405020304" pitchFamily="18" charset="0"/>
                      </a:rPr>
                      <m:t>D</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𝑚</m:t>
                    </m:r>
                  </m:oMath>
                </a14:m>
                <a:endParaRPr lang="zh-CN" altLang="en-US" dirty="0"/>
              </a:p>
            </p:txBody>
          </p:sp>
        </mc:Choice>
        <mc:Fallback xmlns="">
          <p:sp>
            <p:nvSpPr>
              <p:cNvPr id="53" name="矩形 52"/>
              <p:cNvSpPr>
                <a:spLocks noRot="1" noChangeAspect="1" noMove="1" noResize="1" noEditPoints="1" noAdjustHandles="1" noChangeArrowheads="1" noChangeShapeType="1" noTextEdit="1"/>
              </p:cNvSpPr>
              <p:nvPr/>
            </p:nvSpPr>
            <p:spPr>
              <a:xfrm>
                <a:off x="3263314" y="5447281"/>
                <a:ext cx="3118931" cy="369332"/>
              </a:xfrm>
              <a:prstGeom prst="rect">
                <a:avLst/>
              </a:prstGeom>
              <a:blipFill rotWithShape="0">
                <a:blip r:embed="rId13"/>
                <a:stretch>
                  <a:fillRect l="-1563" t="-15000"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3263314" y="5800362"/>
                <a:ext cx="3052439" cy="369332"/>
              </a:xfrm>
              <a:prstGeom prst="rect">
                <a:avLst/>
              </a:prstGeom>
            </p:spPr>
            <p:txBody>
              <a:bodyPr wrap="none">
                <a:spAutoFit/>
              </a:bodyPr>
              <a:lstStyle/>
              <a:p>
                <a:r>
                  <a:rPr lang="zh-CN" altLang="zh-CN" dirty="0" smtClean="0">
                    <a:latin typeface="Calibri" panose="020F0502020204030204" pitchFamily="34" charset="0"/>
                    <a:cs typeface="Times New Roman" panose="02020603050405020304" pitchFamily="18" charset="0"/>
                  </a:rPr>
                  <a:t>屋面光伏组件间距系数</a:t>
                </a:r>
                <a14:m>
                  <m:oMath xmlns:m="http://schemas.openxmlformats.org/officeDocument/2006/math">
                    <m:r>
                      <m:rPr>
                        <m:sty m:val="p"/>
                      </m:rPr>
                      <a:rPr lang="en-US" altLang="zh-CN">
                        <a:latin typeface="Cambria Math" panose="02040503050406030204" pitchFamily="18" charset="0"/>
                        <a:cs typeface="Times New Roman" panose="02020603050405020304" pitchFamily="18" charset="0"/>
                      </a:rPr>
                      <m:t>γ</m:t>
                    </m:r>
                    <m:r>
                      <a:rPr lang="en-US" altLang="zh-CN" b="0" i="1" smtClean="0">
                        <a:latin typeface="Cambria Math" panose="02040503050406030204" pitchFamily="18" charset="0"/>
                        <a:cs typeface="Times New Roman" panose="02020603050405020304" pitchFamily="18" charset="0"/>
                      </a:rPr>
                      <m:t>=    </m:t>
                    </m:r>
                  </m:oMath>
                </a14:m>
                <a:endParaRPr lang="zh-CN" altLang="en-US" dirty="0"/>
              </a:p>
            </p:txBody>
          </p:sp>
        </mc:Choice>
        <mc:Fallback xmlns="">
          <p:sp>
            <p:nvSpPr>
              <p:cNvPr id="54" name="矩形 53"/>
              <p:cNvSpPr>
                <a:spLocks noRot="1" noChangeAspect="1" noMove="1" noResize="1" noEditPoints="1" noAdjustHandles="1" noChangeArrowheads="1" noChangeShapeType="1" noTextEdit="1"/>
              </p:cNvSpPr>
              <p:nvPr/>
            </p:nvSpPr>
            <p:spPr>
              <a:xfrm>
                <a:off x="3263314" y="5800362"/>
                <a:ext cx="3052439" cy="369332"/>
              </a:xfrm>
              <a:prstGeom prst="rect">
                <a:avLst/>
              </a:prstGeom>
              <a:blipFill rotWithShape="0">
                <a:blip r:embed="rId14"/>
                <a:stretch>
                  <a:fillRect l="-1597" t="-15000"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3263314" y="6118012"/>
                <a:ext cx="3890168" cy="375552"/>
              </a:xfrm>
              <a:prstGeom prst="rect">
                <a:avLst/>
              </a:prstGeom>
            </p:spPr>
            <p:txBody>
              <a:bodyPr wrap="none">
                <a:spAutoFit/>
              </a:bodyPr>
              <a:lstStyle/>
              <a:p>
                <a:r>
                  <a:rPr lang="zh-CN" altLang="zh-CN" dirty="0" smtClean="0">
                    <a:latin typeface="Calibri" panose="020F0502020204030204" pitchFamily="34" charset="0"/>
                    <a:cs typeface="Times New Roman" panose="02020603050405020304" pitchFamily="18" charset="0"/>
                  </a:rPr>
                  <a:t>光伏</a:t>
                </a:r>
                <a:r>
                  <a:rPr lang="zh-CN" altLang="en-US" dirty="0">
                    <a:latin typeface="Calibri" panose="020F0502020204030204" pitchFamily="34" charset="0"/>
                    <a:cs typeface="Times New Roman" panose="02020603050405020304" pitchFamily="18" charset="0"/>
                  </a:rPr>
                  <a:t>阵列</a:t>
                </a:r>
                <a:r>
                  <a:rPr lang="zh-CN" altLang="zh-CN" dirty="0" smtClean="0">
                    <a:latin typeface="Calibri" panose="020F0502020204030204" pitchFamily="34" charset="0"/>
                    <a:cs typeface="Times New Roman" panose="02020603050405020304" pitchFamily="18" charset="0"/>
                  </a:rPr>
                  <a:t>最大</a:t>
                </a:r>
                <a:r>
                  <a:rPr lang="zh-CN" altLang="en-US" dirty="0" smtClean="0">
                    <a:latin typeface="Calibri" panose="020F0502020204030204" pitchFamily="34" charset="0"/>
                    <a:cs typeface="Times New Roman" panose="02020603050405020304" pitchFamily="18" charset="0"/>
                  </a:rPr>
                  <a:t>安装</a:t>
                </a:r>
                <a:r>
                  <a:rPr lang="zh-CN" altLang="zh-CN" dirty="0" smtClean="0">
                    <a:latin typeface="Calibri" panose="020F0502020204030204" pitchFamily="34" charset="0"/>
                    <a:cs typeface="Times New Roman" panose="02020603050405020304" pitchFamily="18" charset="0"/>
                  </a:rPr>
                  <a:t>容量</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𝑃</m:t>
                        </m:r>
                      </m:e>
                      <m:sub>
                        <m:r>
                          <a:rPr lang="en-US" altLang="zh-CN" i="1">
                            <a:latin typeface="Cambria Math" panose="02040503050406030204" pitchFamily="18" charset="0"/>
                            <a:cs typeface="Times New Roman" panose="02020603050405020304" pitchFamily="18" charset="0"/>
                          </a:rPr>
                          <m:t>𝑚</m:t>
                        </m:r>
                      </m:sub>
                    </m:sSub>
                    <m:r>
                      <a:rPr lang="en-US" altLang="zh-CN" b="0" i="1" smtClean="0">
                        <a:latin typeface="Cambria Math" panose="02040503050406030204" pitchFamily="18" charset="0"/>
                        <a:cs typeface="Times New Roman" panose="02020603050405020304" pitchFamily="18" charset="0"/>
                      </a:rPr>
                      <m:t>=</m:t>
                    </m:r>
                    <m:r>
                      <a:rPr lang="en-US" altLang="zh-CN" b="0" i="0" smtClean="0">
                        <a:latin typeface="Cambria Math" panose="02040503050406030204" pitchFamily="18" charset="0"/>
                        <a:cs typeface="Times New Roman" panose="02020603050405020304" pitchFamily="18" charset="0"/>
                      </a:rPr>
                      <m:t>    </m:t>
                    </m:r>
                    <m:r>
                      <m:rPr>
                        <m:sty m:val="p"/>
                      </m:rPr>
                      <a:rPr lang="en-US" altLang="zh-CN">
                        <a:latin typeface="Cambria Math" panose="02040503050406030204" pitchFamily="18" charset="0"/>
                      </a:rPr>
                      <m:t>W</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oMath>
                </a14:m>
                <a:endParaRPr lang="zh-CN" altLang="en-US" dirty="0"/>
              </a:p>
            </p:txBody>
          </p:sp>
        </mc:Choice>
        <mc:Fallback xmlns="">
          <p:sp>
            <p:nvSpPr>
              <p:cNvPr id="55" name="矩形 54"/>
              <p:cNvSpPr>
                <a:spLocks noRot="1" noChangeAspect="1" noMove="1" noResize="1" noEditPoints="1" noAdjustHandles="1" noChangeArrowheads="1" noChangeShapeType="1" noTextEdit="1"/>
              </p:cNvSpPr>
              <p:nvPr/>
            </p:nvSpPr>
            <p:spPr>
              <a:xfrm>
                <a:off x="3263314" y="6118012"/>
                <a:ext cx="3890168" cy="375552"/>
              </a:xfrm>
              <a:prstGeom prst="rect">
                <a:avLst/>
              </a:prstGeom>
              <a:blipFill rotWithShape="0">
                <a:blip r:embed="rId15"/>
                <a:stretch>
                  <a:fillRect l="-1254" t="-13115"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6386909" y="5813634"/>
                <a:ext cx="6096000" cy="307777"/>
              </a:xfrm>
              <a:prstGeom prst="rect">
                <a:avLst/>
              </a:prstGeom>
            </p:spPr>
            <p:txBody>
              <a:bodyPr>
                <a:spAutoFit/>
              </a:bodyPr>
              <a:lstStyle/>
              <a:p>
                <a:r>
                  <a:rPr lang="zh-CN" altLang="zh-CN" sz="1400" dirty="0" smtClean="0">
                    <a:latin typeface="Calibri" panose="020F0502020204030204" pitchFamily="34" charset="0"/>
                    <a:cs typeface="Times New Roman" panose="02020603050405020304" pitchFamily="18" charset="0"/>
                  </a:rPr>
                  <a:t>系数</a:t>
                </a:r>
                <a14:m>
                  <m:oMath xmlns:m="http://schemas.openxmlformats.org/officeDocument/2006/math">
                    <m:r>
                      <m:rPr>
                        <m:sty m:val="p"/>
                      </m:rPr>
                      <a:rPr lang="en-US" altLang="zh-CN" sz="1400">
                        <a:latin typeface="Cambria Math" panose="02040503050406030204" pitchFamily="18" charset="0"/>
                        <a:cs typeface="Times New Roman" panose="02020603050405020304" pitchFamily="18" charset="0"/>
                      </a:rPr>
                      <m:t>γ</m:t>
                    </m:r>
                  </m:oMath>
                </a14:m>
                <a:r>
                  <a:rPr lang="zh-CN" altLang="zh-CN" sz="1400" dirty="0">
                    <a:latin typeface="Calibri" panose="020F0502020204030204" pitchFamily="34" charset="0"/>
                    <a:cs typeface="Times New Roman" panose="02020603050405020304" pitchFamily="18" charset="0"/>
                  </a:rPr>
                  <a:t>是考虑方阵前后排间的屋面面积无法使用</a:t>
                </a:r>
                <a:endParaRPr lang="zh-CN" altLang="en-US" sz="1400" dirty="0"/>
              </a:p>
            </p:txBody>
          </p:sp>
        </mc:Choice>
        <mc:Fallback xmlns="">
          <p:sp>
            <p:nvSpPr>
              <p:cNvPr id="56" name="矩形 55"/>
              <p:cNvSpPr>
                <a:spLocks noRot="1" noChangeAspect="1" noMove="1" noResize="1" noEditPoints="1" noAdjustHandles="1" noChangeArrowheads="1" noChangeShapeType="1" noTextEdit="1"/>
              </p:cNvSpPr>
              <p:nvPr/>
            </p:nvSpPr>
            <p:spPr>
              <a:xfrm>
                <a:off x="6386909" y="5813634"/>
                <a:ext cx="6096000" cy="307777"/>
              </a:xfrm>
              <a:prstGeom prst="rect">
                <a:avLst/>
              </a:prstGeom>
              <a:blipFill rotWithShape="0">
                <a:blip r:embed="rId16"/>
                <a:stretch>
                  <a:fillRect l="-300" t="-8000" b="-16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192481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t>方阵</a:t>
            </a:r>
            <a:r>
              <a:rPr lang="zh-CN" altLang="en-US" dirty="0" smtClean="0"/>
              <a:t>面太阳辐照量计算</a:t>
            </a:r>
            <a:endParaRPr lang="en-US" altLang="zh-CN" dirty="0" smtClean="0"/>
          </a:p>
          <a:p>
            <a:pPr marL="342900" indent="-342900">
              <a:lnSpc>
                <a:spcPct val="130000"/>
              </a:lnSpc>
              <a:buAutoNum type="arabicPeriod"/>
            </a:pPr>
            <a:r>
              <a:rPr lang="zh-CN" altLang="en-US" dirty="0" smtClean="0"/>
              <a:t>计算各月发电盈亏量</a:t>
            </a:r>
            <a:endParaRPr lang="en-US" altLang="zh-CN" dirty="0" smtClean="0"/>
          </a:p>
          <a:p>
            <a:pPr marL="342900" indent="-342900">
              <a:lnSpc>
                <a:spcPct val="130000"/>
              </a:lnSpc>
              <a:buAutoNum type="arabicPeriod"/>
            </a:pPr>
            <a:r>
              <a:rPr lang="zh-CN" altLang="en-US" dirty="0" smtClean="0"/>
              <a:t>计算方阵输出电流、蓄电池容量、光伏方阵容量</a:t>
            </a:r>
            <a:endParaRPr lang="en-US" altLang="zh-CN" dirty="0" smtClean="0"/>
          </a:p>
          <a:p>
            <a:pPr marL="342900" indent="-342900">
              <a:lnSpc>
                <a:spcPct val="130000"/>
              </a:lnSpc>
              <a:buAutoNum type="arabicPeriod"/>
            </a:pPr>
            <a:r>
              <a:rPr lang="zh-CN" altLang="en-US" dirty="0"/>
              <a:t>光</a:t>
            </a:r>
            <a:r>
              <a:rPr lang="zh-CN" altLang="en-US" dirty="0" smtClean="0"/>
              <a:t>伏阵列最大安装容量计算</a:t>
            </a:r>
            <a:endParaRPr lang="en-US" altLang="zh-CN" dirty="0" smtClean="0"/>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6" name="文本框 5"/>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7" name="文本框 6"/>
          <p:cNvSpPr txBox="1"/>
          <p:nvPr/>
        </p:nvSpPr>
        <p:spPr>
          <a:xfrm>
            <a:off x="3263314" y="1046921"/>
            <a:ext cx="3413114" cy="369332"/>
          </a:xfrm>
          <a:prstGeom prst="rect">
            <a:avLst/>
          </a:prstGeom>
          <a:noFill/>
        </p:spPr>
        <p:txBody>
          <a:bodyPr wrap="none" rtlCol="0">
            <a:spAutoFit/>
          </a:bodyPr>
          <a:lstStyle/>
          <a:p>
            <a:r>
              <a:rPr lang="en-US" altLang="zh-CN" dirty="0" smtClean="0"/>
              <a:t>1. </a:t>
            </a:r>
            <a:r>
              <a:rPr lang="zh-CN" altLang="en-US" dirty="0" smtClean="0"/>
              <a:t>请选择光伏组件屋面安装方式</a:t>
            </a:r>
            <a:endParaRPr lang="en-US" altLang="zh-CN"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1902" y="1477668"/>
            <a:ext cx="1576316" cy="1180267"/>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8102" y="1477669"/>
            <a:ext cx="1569315" cy="1176986"/>
          </a:xfrm>
          <a:prstGeom prst="rect">
            <a:avLst/>
          </a:prstGeom>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87302" y="1477668"/>
            <a:ext cx="1569316" cy="1176987"/>
          </a:xfrm>
          <a:prstGeom prst="rect">
            <a:avLst/>
          </a:prstGeom>
        </p:spPr>
      </p:pic>
      <p:sp>
        <p:nvSpPr>
          <p:cNvPr id="28" name="矩形 27"/>
          <p:cNvSpPr/>
          <p:nvPr/>
        </p:nvSpPr>
        <p:spPr>
          <a:xfrm>
            <a:off x="3569813" y="2719350"/>
            <a:ext cx="1800493" cy="307777"/>
          </a:xfrm>
          <a:prstGeom prst="rect">
            <a:avLst/>
          </a:prstGeom>
        </p:spPr>
        <p:txBody>
          <a:bodyPr wrap="none">
            <a:spAutoFit/>
          </a:bodyPr>
          <a:lstStyle/>
          <a:p>
            <a:pPr algn="just">
              <a:spcAft>
                <a:spcPts val="0"/>
              </a:spcAft>
            </a:pPr>
            <a:r>
              <a:rPr lang="zh-CN" altLang="zh-CN" sz="1400" kern="100" dirty="0">
                <a:latin typeface="Calibri" panose="020F0502020204030204" pitchFamily="34" charset="0"/>
                <a:cs typeface="Times New Roman" panose="02020603050405020304" pitchFamily="18" charset="0"/>
              </a:rPr>
              <a:t>平屋面倾斜支架安装</a:t>
            </a:r>
          </a:p>
        </p:txBody>
      </p:sp>
      <p:sp>
        <p:nvSpPr>
          <p:cNvPr id="29" name="矩形 28"/>
          <p:cNvSpPr/>
          <p:nvPr/>
        </p:nvSpPr>
        <p:spPr>
          <a:xfrm>
            <a:off x="6372512" y="2719350"/>
            <a:ext cx="1800493" cy="307777"/>
          </a:xfrm>
          <a:prstGeom prst="rect">
            <a:avLst/>
          </a:prstGeom>
        </p:spPr>
        <p:txBody>
          <a:bodyPr wrap="none">
            <a:spAutoFit/>
          </a:bodyPr>
          <a:lstStyle/>
          <a:p>
            <a:r>
              <a:rPr lang="zh-CN" altLang="zh-CN" sz="1400" dirty="0">
                <a:latin typeface="Calibri" panose="020F0502020204030204" pitchFamily="34" charset="0"/>
                <a:cs typeface="Times New Roman" panose="02020603050405020304" pitchFamily="18" charset="0"/>
              </a:rPr>
              <a:t>平屋面平行架空安装</a:t>
            </a:r>
            <a:endParaRPr lang="zh-CN" altLang="en-US" sz="1400" dirty="0"/>
          </a:p>
        </p:txBody>
      </p:sp>
      <p:sp>
        <p:nvSpPr>
          <p:cNvPr id="36" name="矩形 35"/>
          <p:cNvSpPr/>
          <p:nvPr/>
        </p:nvSpPr>
        <p:spPr>
          <a:xfrm>
            <a:off x="9351250" y="2719349"/>
            <a:ext cx="1441420" cy="307777"/>
          </a:xfrm>
          <a:prstGeom prst="rect">
            <a:avLst/>
          </a:prstGeom>
        </p:spPr>
        <p:txBody>
          <a:bodyPr wrap="none">
            <a:spAutoFit/>
          </a:bodyPr>
          <a:lstStyle/>
          <a:p>
            <a:r>
              <a:rPr lang="zh-CN" altLang="zh-CN" sz="1400" dirty="0" smtClean="0">
                <a:latin typeface="Calibri" panose="020F0502020204030204" pitchFamily="34" charset="0"/>
                <a:cs typeface="Times New Roman" panose="02020603050405020304" pitchFamily="18" charset="0"/>
              </a:rPr>
              <a:t>平屋面</a:t>
            </a:r>
            <a:r>
              <a:rPr lang="zh-CN" altLang="en-US" sz="1400" dirty="0">
                <a:latin typeface="Calibri" panose="020F0502020204030204" pitchFamily="34" charset="0"/>
                <a:cs typeface="Times New Roman" panose="02020603050405020304" pitchFamily="18" charset="0"/>
              </a:rPr>
              <a:t>平铺</a:t>
            </a:r>
            <a:r>
              <a:rPr lang="zh-CN" altLang="zh-CN" sz="1400" dirty="0" smtClean="0">
                <a:latin typeface="Calibri" panose="020F0502020204030204" pitchFamily="34" charset="0"/>
                <a:cs typeface="Times New Roman" panose="02020603050405020304" pitchFamily="18" charset="0"/>
              </a:rPr>
              <a:t>安装</a:t>
            </a:r>
            <a:endParaRPr lang="zh-CN" altLang="en-US" sz="1400" dirty="0"/>
          </a:p>
        </p:txBody>
      </p:sp>
      <p:sp>
        <p:nvSpPr>
          <p:cNvPr id="37" name="文本框 36"/>
          <p:cNvSpPr txBox="1"/>
          <p:nvPr/>
        </p:nvSpPr>
        <p:spPr>
          <a:xfrm>
            <a:off x="3263314" y="3049780"/>
            <a:ext cx="3182281" cy="369332"/>
          </a:xfrm>
          <a:prstGeom prst="rect">
            <a:avLst/>
          </a:prstGeom>
          <a:noFill/>
        </p:spPr>
        <p:txBody>
          <a:bodyPr wrap="none" rtlCol="0">
            <a:spAutoFit/>
          </a:bodyPr>
          <a:lstStyle/>
          <a:p>
            <a:r>
              <a:rPr lang="en-US" altLang="zh-CN" dirty="0" smtClean="0"/>
              <a:t>2. </a:t>
            </a:r>
            <a:r>
              <a:rPr lang="zh-CN" altLang="en-US" dirty="0" smtClean="0"/>
              <a:t>光伏阵列最大安装容量计算</a:t>
            </a:r>
            <a:endParaRPr lang="en-US" altLang="zh-CN" dirty="0"/>
          </a:p>
        </p:txBody>
      </p:sp>
      <p:sp>
        <p:nvSpPr>
          <p:cNvPr id="38" name="文本框 37"/>
          <p:cNvSpPr txBox="1"/>
          <p:nvPr/>
        </p:nvSpPr>
        <p:spPr>
          <a:xfrm>
            <a:off x="6414952" y="1412009"/>
            <a:ext cx="1715611" cy="1588220"/>
          </a:xfrm>
          <a:prstGeom prst="rect">
            <a:avLst/>
          </a:prstGeom>
          <a:noFill/>
          <a:ln>
            <a:solidFill>
              <a:schemeClr val="bg1">
                <a:lumMod val="65000"/>
              </a:schemeClr>
            </a:solidFill>
            <a:prstDash val="sysDash"/>
          </a:ln>
        </p:spPr>
        <p:txBody>
          <a:bodyPr wrap="square" rtlCol="0">
            <a:spAutoFit/>
          </a:bodyPr>
          <a:lstStyle/>
          <a:p>
            <a:endParaRPr lang="zh-CN" altLang="en-US" dirty="0"/>
          </a:p>
        </p:txBody>
      </p:sp>
      <p:sp>
        <p:nvSpPr>
          <p:cNvPr id="39" name="文本框 38"/>
          <p:cNvSpPr txBox="1"/>
          <p:nvPr/>
        </p:nvSpPr>
        <p:spPr>
          <a:xfrm>
            <a:off x="3265645" y="3398463"/>
            <a:ext cx="2608406" cy="369332"/>
          </a:xfrm>
          <a:prstGeom prst="rect">
            <a:avLst/>
          </a:prstGeom>
          <a:noFill/>
        </p:spPr>
        <p:txBody>
          <a:bodyPr wrap="none" rtlCol="0">
            <a:spAutoFit/>
          </a:bodyPr>
          <a:lstStyle/>
          <a:p>
            <a:pPr marL="342900" indent="-342900">
              <a:buFont typeface="+mj-ea"/>
              <a:buAutoNum type="circleNumDbPlain"/>
            </a:pPr>
            <a:r>
              <a:rPr lang="zh-CN" altLang="en-US" dirty="0" smtClean="0"/>
              <a:t>请输入光伏组件参数</a:t>
            </a:r>
            <a:endParaRPr lang="en-US" altLang="zh-CN" dirty="0"/>
          </a:p>
        </p:txBody>
      </p:sp>
      <p:sp>
        <p:nvSpPr>
          <p:cNvPr id="40" name="圆角矩形 39"/>
          <p:cNvSpPr/>
          <p:nvPr/>
        </p:nvSpPr>
        <p:spPr>
          <a:xfrm>
            <a:off x="4250620" y="375417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41" name="文本框 40"/>
              <p:cNvSpPr txBox="1"/>
              <p:nvPr/>
            </p:nvSpPr>
            <p:spPr>
              <a:xfrm>
                <a:off x="3263314" y="3668223"/>
                <a:ext cx="1011752" cy="369332"/>
              </a:xfrm>
              <a:prstGeom prst="rect">
                <a:avLst/>
              </a:prstGeom>
              <a:noFill/>
            </p:spPr>
            <p:txBody>
              <a:bodyPr wrap="none" rtlCol="0">
                <a:spAutoFit/>
              </a:bodyPr>
              <a:lstStyle/>
              <a:p>
                <a:r>
                  <a:rPr lang="zh-CN" altLang="en-US" dirty="0" smtClean="0"/>
                  <a:t>高度</a:t>
                </a:r>
                <a14:m>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oMath>
                </a14:m>
                <a:endParaRPr lang="en-US" altLang="zh-CN" dirty="0"/>
              </a:p>
            </p:txBody>
          </p:sp>
        </mc:Choice>
        <mc:Fallback xmlns="">
          <p:sp>
            <p:nvSpPr>
              <p:cNvPr id="41" name="文本框 40"/>
              <p:cNvSpPr txBox="1">
                <a:spLocks noRot="1" noChangeAspect="1" noMove="1" noResize="1" noEditPoints="1" noAdjustHandles="1" noChangeArrowheads="1" noChangeShapeType="1" noTextEdit="1"/>
              </p:cNvSpPr>
              <p:nvPr/>
            </p:nvSpPr>
            <p:spPr>
              <a:xfrm>
                <a:off x="3263314" y="3668223"/>
                <a:ext cx="1011752" cy="369332"/>
              </a:xfrm>
              <a:prstGeom prst="rect">
                <a:avLst/>
              </a:prstGeom>
              <a:blipFill rotWithShape="0">
                <a:blip r:embed="rId5"/>
                <a:stretch>
                  <a:fillRect l="-4819" t="-15000"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5021061" y="3668223"/>
                <a:ext cx="4355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oMath>
                  </m:oMathPara>
                </a14:m>
                <a:endParaRPr lang="en-US" altLang="zh-CN" dirty="0"/>
              </a:p>
            </p:txBody>
          </p:sp>
        </mc:Choice>
        <mc:Fallback xmlns="">
          <p:sp>
            <p:nvSpPr>
              <p:cNvPr id="42" name="文本框 41"/>
              <p:cNvSpPr txBox="1">
                <a:spLocks noRot="1" noChangeAspect="1" noMove="1" noResize="1" noEditPoints="1" noAdjustHandles="1" noChangeArrowheads="1" noChangeShapeType="1" noTextEdit="1"/>
              </p:cNvSpPr>
              <p:nvPr/>
            </p:nvSpPr>
            <p:spPr>
              <a:xfrm>
                <a:off x="5021061" y="3668223"/>
                <a:ext cx="435504" cy="369332"/>
              </a:xfrm>
              <a:prstGeom prst="rect">
                <a:avLst/>
              </a:prstGeom>
              <a:blipFill rotWithShape="0">
                <a:blip r:embed="rId6"/>
                <a:stretch>
                  <a:fillRect/>
                </a:stretch>
              </a:blipFill>
            </p:spPr>
            <p:txBody>
              <a:bodyPr/>
              <a:lstStyle/>
              <a:p>
                <a:r>
                  <a:rPr lang="zh-CN" altLang="en-US">
                    <a:noFill/>
                  </a:rPr>
                  <a:t> </a:t>
                </a:r>
              </a:p>
            </p:txBody>
          </p:sp>
        </mc:Fallback>
      </mc:AlternateContent>
      <p:sp>
        <p:nvSpPr>
          <p:cNvPr id="43" name="圆角矩形 42"/>
          <p:cNvSpPr/>
          <p:nvPr/>
        </p:nvSpPr>
        <p:spPr>
          <a:xfrm>
            <a:off x="6605655" y="375089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44" name="文本框 43"/>
              <p:cNvSpPr txBox="1"/>
              <p:nvPr/>
            </p:nvSpPr>
            <p:spPr>
              <a:xfrm>
                <a:off x="5508880" y="3668223"/>
                <a:ext cx="1096775" cy="369332"/>
              </a:xfrm>
              <a:prstGeom prst="rect">
                <a:avLst/>
              </a:prstGeom>
              <a:noFill/>
            </p:spPr>
            <p:txBody>
              <a:bodyPr wrap="none" rtlCol="0">
                <a:spAutoFit/>
              </a:bodyPr>
              <a:lstStyle/>
              <a:p>
                <a:r>
                  <a:rPr lang="zh-CN" altLang="en-US" dirty="0" smtClean="0"/>
                  <a:t>宽度</a:t>
                </a:r>
                <a14:m>
                  <m:oMath xmlns:m="http://schemas.openxmlformats.org/officeDocument/2006/math">
                    <m:r>
                      <m:rPr>
                        <m:sty m:val="p"/>
                      </m:rPr>
                      <a:rPr lang="en-US" altLang="zh-CN" b="0" i="0" smtClean="0">
                        <a:latin typeface="Cambria Math" panose="02040503050406030204" pitchFamily="18" charset="0"/>
                      </a:rPr>
                      <m:t>W</m:t>
                    </m:r>
                    <m:r>
                      <a:rPr lang="en-US" altLang="zh-CN" b="0" i="1" smtClean="0">
                        <a:latin typeface="Cambria Math" panose="02040503050406030204" pitchFamily="18" charset="0"/>
                      </a:rPr>
                      <m:t>=</m:t>
                    </m:r>
                  </m:oMath>
                </a14:m>
                <a:endParaRPr lang="en-US" altLang="zh-CN" dirty="0"/>
              </a:p>
            </p:txBody>
          </p:sp>
        </mc:Choice>
        <mc:Fallback xmlns="">
          <p:sp>
            <p:nvSpPr>
              <p:cNvPr id="44" name="文本框 43"/>
              <p:cNvSpPr txBox="1">
                <a:spLocks noRot="1" noChangeAspect="1" noMove="1" noResize="1" noEditPoints="1" noAdjustHandles="1" noChangeArrowheads="1" noChangeShapeType="1" noTextEdit="1"/>
              </p:cNvSpPr>
              <p:nvPr/>
            </p:nvSpPr>
            <p:spPr>
              <a:xfrm>
                <a:off x="5508880" y="3668223"/>
                <a:ext cx="1096775" cy="369332"/>
              </a:xfrm>
              <a:prstGeom prst="rect">
                <a:avLst/>
              </a:prstGeom>
              <a:blipFill rotWithShape="0">
                <a:blip r:embed="rId7"/>
                <a:stretch>
                  <a:fillRect l="-5000" t="-15000"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7376096" y="3664943"/>
                <a:ext cx="4355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oMath>
                  </m:oMathPara>
                </a14:m>
                <a:endParaRPr lang="en-US" altLang="zh-CN" dirty="0"/>
              </a:p>
            </p:txBody>
          </p:sp>
        </mc:Choice>
        <mc:Fallback xmlns="">
          <p:sp>
            <p:nvSpPr>
              <p:cNvPr id="45" name="文本框 44"/>
              <p:cNvSpPr txBox="1">
                <a:spLocks noRot="1" noChangeAspect="1" noMove="1" noResize="1" noEditPoints="1" noAdjustHandles="1" noChangeArrowheads="1" noChangeShapeType="1" noTextEdit="1"/>
              </p:cNvSpPr>
              <p:nvPr/>
            </p:nvSpPr>
            <p:spPr>
              <a:xfrm>
                <a:off x="7376096" y="3664943"/>
                <a:ext cx="435504" cy="369332"/>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3263314" y="4003284"/>
                <a:ext cx="2653227" cy="369332"/>
              </a:xfrm>
              <a:prstGeom prst="rect">
                <a:avLst/>
              </a:prstGeom>
              <a:noFill/>
            </p:spPr>
            <p:txBody>
              <a:bodyPr wrap="none" rtlCol="0">
                <a:spAutoFit/>
              </a:bodyPr>
              <a:lstStyle/>
              <a:p>
                <a:r>
                  <a:rPr lang="zh-CN" altLang="en-US" dirty="0" smtClean="0"/>
                  <a:t>单片光伏组件功率</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𝑃</m:t>
                        </m:r>
                      </m:sub>
                    </m:sSub>
                    <m:r>
                      <a:rPr lang="en-US" altLang="zh-CN" b="0" i="1" smtClean="0">
                        <a:latin typeface="Cambria Math" panose="02040503050406030204" pitchFamily="18" charset="0"/>
                      </a:rPr>
                      <m:t>=</m:t>
                    </m:r>
                  </m:oMath>
                </a14:m>
                <a:endParaRPr lang="en-US" altLang="zh-CN" dirty="0"/>
              </a:p>
            </p:txBody>
          </p:sp>
        </mc:Choice>
        <mc:Fallback xmlns="">
          <p:sp>
            <p:nvSpPr>
              <p:cNvPr id="46" name="文本框 45"/>
              <p:cNvSpPr txBox="1">
                <a:spLocks noRot="1" noChangeAspect="1" noMove="1" noResize="1" noEditPoints="1" noAdjustHandles="1" noChangeArrowheads="1" noChangeShapeType="1" noTextEdit="1"/>
              </p:cNvSpPr>
              <p:nvPr/>
            </p:nvSpPr>
            <p:spPr>
              <a:xfrm>
                <a:off x="3263314" y="4003284"/>
                <a:ext cx="2653227" cy="369332"/>
              </a:xfrm>
              <a:prstGeom prst="rect">
                <a:avLst/>
              </a:prstGeom>
              <a:blipFill rotWithShape="0">
                <a:blip r:embed="rId9"/>
                <a:stretch>
                  <a:fillRect l="-1835" t="-15000" b="-21667"/>
                </a:stretch>
              </a:blipFill>
            </p:spPr>
            <p:txBody>
              <a:bodyPr/>
              <a:lstStyle/>
              <a:p>
                <a:r>
                  <a:rPr lang="zh-CN" altLang="en-US">
                    <a:noFill/>
                  </a:rPr>
                  <a:t> </a:t>
                </a:r>
              </a:p>
            </p:txBody>
          </p:sp>
        </mc:Fallback>
      </mc:AlternateContent>
      <p:sp>
        <p:nvSpPr>
          <p:cNvPr id="47" name="圆角矩形 46"/>
          <p:cNvSpPr/>
          <p:nvPr/>
        </p:nvSpPr>
        <p:spPr>
          <a:xfrm>
            <a:off x="5792110" y="4098177"/>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48" name="文本框 47"/>
              <p:cNvSpPr txBox="1"/>
              <p:nvPr/>
            </p:nvSpPr>
            <p:spPr>
              <a:xfrm>
                <a:off x="6562551" y="4012227"/>
                <a:ext cx="4662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m:t>
                      </m:r>
                    </m:oMath>
                  </m:oMathPara>
                </a14:m>
                <a:endParaRPr lang="en-US" altLang="zh-CN" dirty="0"/>
              </a:p>
            </p:txBody>
          </p:sp>
        </mc:Choice>
        <mc:Fallback xmlns="">
          <p:sp>
            <p:nvSpPr>
              <p:cNvPr id="48" name="文本框 47"/>
              <p:cNvSpPr txBox="1">
                <a:spLocks noRot="1" noChangeAspect="1" noMove="1" noResize="1" noEditPoints="1" noAdjustHandles="1" noChangeArrowheads="1" noChangeShapeType="1" noTextEdit="1"/>
              </p:cNvSpPr>
              <p:nvPr/>
            </p:nvSpPr>
            <p:spPr>
              <a:xfrm>
                <a:off x="6562551" y="4012227"/>
                <a:ext cx="466217" cy="369332"/>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3263314" y="4330223"/>
                <a:ext cx="3901646" cy="369332"/>
              </a:xfrm>
              <a:prstGeom prst="rect">
                <a:avLst/>
              </a:prstGeom>
              <a:noFill/>
            </p:spPr>
            <p:txBody>
              <a:bodyPr wrap="none" rtlCol="0">
                <a:spAutoFit/>
              </a:bodyPr>
              <a:lstStyle/>
              <a:p>
                <a:pPr marL="342900" indent="-342900">
                  <a:buFont typeface="+mj-ea"/>
                  <a:buAutoNum type="circleNumDbPlain" startAt="2"/>
                </a:pPr>
                <a:r>
                  <a:rPr lang="zh-CN" altLang="en-US" dirty="0" smtClean="0"/>
                  <a:t>请输入光伏组件有效面积系数</a:t>
                </a:r>
                <a14:m>
                  <m:oMath xmlns:m="http://schemas.openxmlformats.org/officeDocument/2006/math">
                    <m:r>
                      <a:rPr lang="zh-CN" altLang="en-US" i="1" smtClean="0">
                        <a:latin typeface="Cambria Math" panose="02040503050406030204" pitchFamily="18" charset="0"/>
                      </a:rPr>
                      <m:t>𝜌</m:t>
                    </m:r>
                    <m:r>
                      <a:rPr lang="en-US" altLang="zh-CN" b="0" i="1" smtClean="0">
                        <a:latin typeface="Cambria Math" panose="02040503050406030204" pitchFamily="18" charset="0"/>
                      </a:rPr>
                      <m:t>=</m:t>
                    </m:r>
                  </m:oMath>
                </a14:m>
                <a:endParaRPr lang="en-US" altLang="zh-CN" dirty="0"/>
              </a:p>
            </p:txBody>
          </p:sp>
        </mc:Choice>
        <mc:Fallback xmlns="">
          <p:sp>
            <p:nvSpPr>
              <p:cNvPr id="49" name="文本框 48"/>
              <p:cNvSpPr txBox="1">
                <a:spLocks noRot="1" noChangeAspect="1" noMove="1" noResize="1" noEditPoints="1" noAdjustHandles="1" noChangeArrowheads="1" noChangeShapeType="1" noTextEdit="1"/>
              </p:cNvSpPr>
              <p:nvPr/>
            </p:nvSpPr>
            <p:spPr>
              <a:xfrm>
                <a:off x="3263314" y="4330223"/>
                <a:ext cx="3901646" cy="369332"/>
              </a:xfrm>
              <a:prstGeom prst="rect">
                <a:avLst/>
              </a:prstGeom>
              <a:blipFill rotWithShape="0">
                <a:blip r:embed="rId11"/>
                <a:stretch>
                  <a:fillRect l="-625" t="-13115" b="-19672"/>
                </a:stretch>
              </a:blipFill>
            </p:spPr>
            <p:txBody>
              <a:bodyPr/>
              <a:lstStyle/>
              <a:p>
                <a:r>
                  <a:rPr lang="zh-CN" altLang="en-US">
                    <a:noFill/>
                  </a:rPr>
                  <a:t> </a:t>
                </a:r>
              </a:p>
            </p:txBody>
          </p:sp>
        </mc:Fallback>
      </mc:AlternateContent>
      <p:sp>
        <p:nvSpPr>
          <p:cNvPr id="50" name="圆角矩形 49"/>
          <p:cNvSpPr/>
          <p:nvPr/>
        </p:nvSpPr>
        <p:spPr>
          <a:xfrm>
            <a:off x="7060973" y="4413512"/>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0.9</a:t>
            </a:r>
            <a:endParaRPr lang="zh-CN" altLang="en-US" dirty="0"/>
          </a:p>
        </p:txBody>
      </p:sp>
      <mc:AlternateContent xmlns:mc="http://schemas.openxmlformats.org/markup-compatibility/2006" xmlns:a14="http://schemas.microsoft.com/office/drawing/2010/main">
        <mc:Choice Requires="a14">
          <p:sp>
            <p:nvSpPr>
              <p:cNvPr id="51" name="矩形 50"/>
              <p:cNvSpPr/>
              <p:nvPr/>
            </p:nvSpPr>
            <p:spPr>
              <a:xfrm>
                <a:off x="3263314" y="4678651"/>
                <a:ext cx="8760364" cy="307777"/>
              </a:xfrm>
              <a:prstGeom prst="rect">
                <a:avLst/>
              </a:prstGeom>
            </p:spPr>
            <p:txBody>
              <a:bodyPr wrap="square">
                <a:spAutoFit/>
              </a:bodyPr>
              <a:lstStyle/>
              <a:p>
                <a:r>
                  <a:rPr lang="zh-CN" altLang="zh-CN" sz="1400" dirty="0"/>
                  <a:t>考虑平屋面平行架空安装检修疏散通道可在架空层完成，因此</a:t>
                </a:r>
                <a14:m>
                  <m:oMath xmlns:m="http://schemas.openxmlformats.org/officeDocument/2006/math">
                    <m:r>
                      <a:rPr lang="en-US" altLang="zh-CN" sz="1400" i="1">
                        <a:latin typeface="Cambria Math" panose="02040503050406030204" pitchFamily="18" charset="0"/>
                      </a:rPr>
                      <m:t>𝜌</m:t>
                    </m:r>
                  </m:oMath>
                </a14:m>
                <a:r>
                  <a:rPr lang="zh-CN" altLang="zh-CN" sz="1400" dirty="0"/>
                  <a:t>取</a:t>
                </a:r>
                <a:r>
                  <a:rPr lang="en-US" altLang="zh-CN" sz="1400" dirty="0"/>
                  <a:t>0.9</a:t>
                </a:r>
                <a:r>
                  <a:rPr lang="zh-CN" altLang="zh-CN" sz="1400" dirty="0"/>
                  <a:t>；</a:t>
                </a:r>
                <a:endParaRPr lang="zh-CN" altLang="en-US" sz="1400" dirty="0"/>
              </a:p>
            </p:txBody>
          </p:sp>
        </mc:Choice>
        <mc:Fallback xmlns="">
          <p:sp>
            <p:nvSpPr>
              <p:cNvPr id="51" name="矩形 50"/>
              <p:cNvSpPr>
                <a:spLocks noRot="1" noChangeAspect="1" noMove="1" noResize="1" noEditPoints="1" noAdjustHandles="1" noChangeArrowheads="1" noChangeShapeType="1" noTextEdit="1"/>
              </p:cNvSpPr>
              <p:nvPr/>
            </p:nvSpPr>
            <p:spPr>
              <a:xfrm>
                <a:off x="3263314" y="4678651"/>
                <a:ext cx="8760364" cy="307777"/>
              </a:xfrm>
              <a:prstGeom prst="rect">
                <a:avLst/>
              </a:prstGeom>
              <a:blipFill rotWithShape="0">
                <a:blip r:embed="rId12"/>
                <a:stretch>
                  <a:fillRect l="-209" t="-5882" b="-21569"/>
                </a:stretch>
              </a:blipFill>
            </p:spPr>
            <p:txBody>
              <a:bodyPr/>
              <a:lstStyle/>
              <a:p>
                <a:r>
                  <a:rPr lang="zh-CN" altLang="en-US">
                    <a:noFill/>
                  </a:rPr>
                  <a:t> </a:t>
                </a:r>
              </a:p>
            </p:txBody>
          </p:sp>
        </mc:Fallback>
      </mc:AlternateContent>
      <p:sp>
        <p:nvSpPr>
          <p:cNvPr id="52" name="文本框 51"/>
          <p:cNvSpPr txBox="1"/>
          <p:nvPr/>
        </p:nvSpPr>
        <p:spPr>
          <a:xfrm>
            <a:off x="3263314" y="4974599"/>
            <a:ext cx="1454244" cy="369332"/>
          </a:xfrm>
          <a:prstGeom prst="rect">
            <a:avLst/>
          </a:prstGeom>
          <a:noFill/>
        </p:spPr>
        <p:txBody>
          <a:bodyPr wrap="none" rtlCol="0">
            <a:spAutoFit/>
          </a:bodyPr>
          <a:lstStyle/>
          <a:p>
            <a:pPr marL="342900" indent="-342900">
              <a:buFont typeface="+mj-ea"/>
              <a:buAutoNum type="circleNumDbPlain" startAt="3"/>
            </a:pPr>
            <a:r>
              <a:rPr lang="zh-CN" altLang="en-US" dirty="0" smtClean="0"/>
              <a:t>开始计算</a:t>
            </a:r>
            <a:endParaRPr lang="en-US" altLang="zh-CN" dirty="0"/>
          </a:p>
        </p:txBody>
      </p:sp>
      <mc:AlternateContent xmlns:mc="http://schemas.openxmlformats.org/markup-compatibility/2006" xmlns:a14="http://schemas.microsoft.com/office/drawing/2010/main">
        <mc:Choice Requires="a14">
          <p:sp>
            <p:nvSpPr>
              <p:cNvPr id="55" name="矩形 54"/>
              <p:cNvSpPr/>
              <p:nvPr/>
            </p:nvSpPr>
            <p:spPr>
              <a:xfrm>
                <a:off x="3263314" y="5343931"/>
                <a:ext cx="3890168" cy="375552"/>
              </a:xfrm>
              <a:prstGeom prst="rect">
                <a:avLst/>
              </a:prstGeom>
            </p:spPr>
            <p:txBody>
              <a:bodyPr wrap="none">
                <a:spAutoFit/>
              </a:bodyPr>
              <a:lstStyle/>
              <a:p>
                <a:r>
                  <a:rPr lang="zh-CN" altLang="zh-CN" dirty="0" smtClean="0">
                    <a:latin typeface="Calibri" panose="020F0502020204030204" pitchFamily="34" charset="0"/>
                    <a:cs typeface="Times New Roman" panose="02020603050405020304" pitchFamily="18" charset="0"/>
                  </a:rPr>
                  <a:t>光伏</a:t>
                </a:r>
                <a:r>
                  <a:rPr lang="zh-CN" altLang="en-US" dirty="0">
                    <a:latin typeface="Calibri" panose="020F0502020204030204" pitchFamily="34" charset="0"/>
                    <a:cs typeface="Times New Roman" panose="02020603050405020304" pitchFamily="18" charset="0"/>
                  </a:rPr>
                  <a:t>阵列</a:t>
                </a:r>
                <a:r>
                  <a:rPr lang="zh-CN" altLang="zh-CN" dirty="0" smtClean="0">
                    <a:latin typeface="Calibri" panose="020F0502020204030204" pitchFamily="34" charset="0"/>
                    <a:cs typeface="Times New Roman" panose="02020603050405020304" pitchFamily="18" charset="0"/>
                  </a:rPr>
                  <a:t>最大</a:t>
                </a:r>
                <a:r>
                  <a:rPr lang="zh-CN" altLang="en-US" dirty="0" smtClean="0">
                    <a:latin typeface="Calibri" panose="020F0502020204030204" pitchFamily="34" charset="0"/>
                    <a:cs typeface="Times New Roman" panose="02020603050405020304" pitchFamily="18" charset="0"/>
                  </a:rPr>
                  <a:t>安装</a:t>
                </a:r>
                <a:r>
                  <a:rPr lang="zh-CN" altLang="zh-CN" dirty="0" smtClean="0">
                    <a:latin typeface="Calibri" panose="020F0502020204030204" pitchFamily="34" charset="0"/>
                    <a:cs typeface="Times New Roman" panose="02020603050405020304" pitchFamily="18" charset="0"/>
                  </a:rPr>
                  <a:t>容量</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𝑃</m:t>
                        </m:r>
                      </m:e>
                      <m:sub>
                        <m:r>
                          <a:rPr lang="en-US" altLang="zh-CN" i="1">
                            <a:latin typeface="Cambria Math" panose="02040503050406030204" pitchFamily="18" charset="0"/>
                            <a:cs typeface="Times New Roman" panose="02020603050405020304" pitchFamily="18" charset="0"/>
                          </a:rPr>
                          <m:t>𝑚</m:t>
                        </m:r>
                      </m:sub>
                    </m:sSub>
                    <m:r>
                      <a:rPr lang="en-US" altLang="zh-CN" b="0" i="1" smtClean="0">
                        <a:latin typeface="Cambria Math" panose="02040503050406030204" pitchFamily="18" charset="0"/>
                        <a:cs typeface="Times New Roman" panose="02020603050405020304" pitchFamily="18" charset="0"/>
                      </a:rPr>
                      <m:t>=</m:t>
                    </m:r>
                    <m:r>
                      <a:rPr lang="en-US" altLang="zh-CN" b="0" i="0" smtClean="0">
                        <a:latin typeface="Cambria Math" panose="02040503050406030204" pitchFamily="18" charset="0"/>
                        <a:cs typeface="Times New Roman" panose="02020603050405020304" pitchFamily="18" charset="0"/>
                      </a:rPr>
                      <m:t>    </m:t>
                    </m:r>
                    <m:r>
                      <m:rPr>
                        <m:sty m:val="p"/>
                      </m:rPr>
                      <a:rPr lang="en-US" altLang="zh-CN">
                        <a:latin typeface="Cambria Math" panose="02040503050406030204" pitchFamily="18" charset="0"/>
                      </a:rPr>
                      <m:t>W</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oMath>
                </a14:m>
                <a:endParaRPr lang="zh-CN" altLang="en-US" dirty="0"/>
              </a:p>
            </p:txBody>
          </p:sp>
        </mc:Choice>
        <mc:Fallback xmlns="">
          <p:sp>
            <p:nvSpPr>
              <p:cNvPr id="55" name="矩形 54"/>
              <p:cNvSpPr>
                <a:spLocks noRot="1" noChangeAspect="1" noMove="1" noResize="1" noEditPoints="1" noAdjustHandles="1" noChangeArrowheads="1" noChangeShapeType="1" noTextEdit="1"/>
              </p:cNvSpPr>
              <p:nvPr/>
            </p:nvSpPr>
            <p:spPr>
              <a:xfrm>
                <a:off x="3263314" y="5343931"/>
                <a:ext cx="3890168" cy="375552"/>
              </a:xfrm>
              <a:prstGeom prst="rect">
                <a:avLst/>
              </a:prstGeom>
              <a:blipFill rotWithShape="0">
                <a:blip r:embed="rId13"/>
                <a:stretch>
                  <a:fillRect l="-1254" t="-13115" b="-213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050367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t>方阵</a:t>
            </a:r>
            <a:r>
              <a:rPr lang="zh-CN" altLang="en-US" dirty="0" smtClean="0"/>
              <a:t>面太阳辐照量计算</a:t>
            </a:r>
            <a:endParaRPr lang="en-US" altLang="zh-CN" dirty="0" smtClean="0"/>
          </a:p>
          <a:p>
            <a:pPr marL="342900" indent="-342900">
              <a:lnSpc>
                <a:spcPct val="130000"/>
              </a:lnSpc>
              <a:buAutoNum type="arabicPeriod"/>
            </a:pPr>
            <a:r>
              <a:rPr lang="zh-CN" altLang="en-US" dirty="0" smtClean="0"/>
              <a:t>计算各月发电盈亏量</a:t>
            </a:r>
            <a:endParaRPr lang="en-US" altLang="zh-CN" dirty="0" smtClean="0"/>
          </a:p>
          <a:p>
            <a:pPr marL="342900" indent="-342900">
              <a:lnSpc>
                <a:spcPct val="130000"/>
              </a:lnSpc>
              <a:buAutoNum type="arabicPeriod"/>
            </a:pPr>
            <a:r>
              <a:rPr lang="zh-CN" altLang="en-US" dirty="0" smtClean="0"/>
              <a:t>计算方阵输出电流、蓄电池容量、光伏方阵容量</a:t>
            </a:r>
            <a:endParaRPr lang="en-US" altLang="zh-CN" dirty="0" smtClean="0"/>
          </a:p>
          <a:p>
            <a:pPr marL="342900" indent="-342900">
              <a:lnSpc>
                <a:spcPct val="130000"/>
              </a:lnSpc>
              <a:buAutoNum type="arabicPeriod"/>
            </a:pPr>
            <a:r>
              <a:rPr lang="zh-CN" altLang="en-US" dirty="0"/>
              <a:t>光</a:t>
            </a:r>
            <a:r>
              <a:rPr lang="zh-CN" altLang="en-US" dirty="0" smtClean="0"/>
              <a:t>伏阵列最大安装容量计算</a:t>
            </a:r>
            <a:endParaRPr lang="en-US" altLang="zh-CN" dirty="0" smtClean="0"/>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6" name="文本框 5"/>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7" name="文本框 6"/>
          <p:cNvSpPr txBox="1"/>
          <p:nvPr/>
        </p:nvSpPr>
        <p:spPr>
          <a:xfrm>
            <a:off x="3263314" y="1046921"/>
            <a:ext cx="3413114" cy="369332"/>
          </a:xfrm>
          <a:prstGeom prst="rect">
            <a:avLst/>
          </a:prstGeom>
          <a:noFill/>
        </p:spPr>
        <p:txBody>
          <a:bodyPr wrap="none" rtlCol="0">
            <a:spAutoFit/>
          </a:bodyPr>
          <a:lstStyle/>
          <a:p>
            <a:r>
              <a:rPr lang="en-US" altLang="zh-CN" dirty="0" smtClean="0"/>
              <a:t>1. </a:t>
            </a:r>
            <a:r>
              <a:rPr lang="zh-CN" altLang="en-US" dirty="0" smtClean="0"/>
              <a:t>请选择光伏组件屋面安装方式</a:t>
            </a:r>
            <a:endParaRPr lang="en-US" altLang="zh-CN"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1902" y="1477668"/>
            <a:ext cx="1576316" cy="1180267"/>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8102" y="1477669"/>
            <a:ext cx="1569315" cy="1176986"/>
          </a:xfrm>
          <a:prstGeom prst="rect">
            <a:avLst/>
          </a:prstGeom>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87302" y="1477668"/>
            <a:ext cx="1569316" cy="1176987"/>
          </a:xfrm>
          <a:prstGeom prst="rect">
            <a:avLst/>
          </a:prstGeom>
        </p:spPr>
      </p:pic>
      <p:sp>
        <p:nvSpPr>
          <p:cNvPr id="28" name="矩形 27"/>
          <p:cNvSpPr/>
          <p:nvPr/>
        </p:nvSpPr>
        <p:spPr>
          <a:xfrm>
            <a:off x="3569813" y="2719350"/>
            <a:ext cx="1800493" cy="307777"/>
          </a:xfrm>
          <a:prstGeom prst="rect">
            <a:avLst/>
          </a:prstGeom>
        </p:spPr>
        <p:txBody>
          <a:bodyPr wrap="none">
            <a:spAutoFit/>
          </a:bodyPr>
          <a:lstStyle/>
          <a:p>
            <a:pPr algn="just">
              <a:spcAft>
                <a:spcPts val="0"/>
              </a:spcAft>
            </a:pPr>
            <a:r>
              <a:rPr lang="zh-CN" altLang="zh-CN" sz="1400" kern="100" dirty="0">
                <a:latin typeface="Calibri" panose="020F0502020204030204" pitchFamily="34" charset="0"/>
                <a:cs typeface="Times New Roman" panose="02020603050405020304" pitchFamily="18" charset="0"/>
              </a:rPr>
              <a:t>平屋面倾斜支架安装</a:t>
            </a:r>
          </a:p>
        </p:txBody>
      </p:sp>
      <p:sp>
        <p:nvSpPr>
          <p:cNvPr id="29" name="矩形 28"/>
          <p:cNvSpPr/>
          <p:nvPr/>
        </p:nvSpPr>
        <p:spPr>
          <a:xfrm>
            <a:off x="6372512" y="2719350"/>
            <a:ext cx="1800493" cy="307777"/>
          </a:xfrm>
          <a:prstGeom prst="rect">
            <a:avLst/>
          </a:prstGeom>
        </p:spPr>
        <p:txBody>
          <a:bodyPr wrap="none">
            <a:spAutoFit/>
          </a:bodyPr>
          <a:lstStyle/>
          <a:p>
            <a:r>
              <a:rPr lang="zh-CN" altLang="zh-CN" sz="1400" dirty="0">
                <a:latin typeface="Calibri" panose="020F0502020204030204" pitchFamily="34" charset="0"/>
                <a:cs typeface="Times New Roman" panose="02020603050405020304" pitchFamily="18" charset="0"/>
              </a:rPr>
              <a:t>平屋面平行架空安装</a:t>
            </a:r>
            <a:endParaRPr lang="zh-CN" altLang="en-US" sz="1400" dirty="0"/>
          </a:p>
        </p:txBody>
      </p:sp>
      <p:sp>
        <p:nvSpPr>
          <p:cNvPr id="36" name="矩形 35"/>
          <p:cNvSpPr/>
          <p:nvPr/>
        </p:nvSpPr>
        <p:spPr>
          <a:xfrm>
            <a:off x="9351250" y="2719349"/>
            <a:ext cx="1441420" cy="307777"/>
          </a:xfrm>
          <a:prstGeom prst="rect">
            <a:avLst/>
          </a:prstGeom>
        </p:spPr>
        <p:txBody>
          <a:bodyPr wrap="none">
            <a:spAutoFit/>
          </a:bodyPr>
          <a:lstStyle/>
          <a:p>
            <a:r>
              <a:rPr lang="zh-CN" altLang="zh-CN" sz="1400" dirty="0" smtClean="0">
                <a:latin typeface="Calibri" panose="020F0502020204030204" pitchFamily="34" charset="0"/>
                <a:cs typeface="Times New Roman" panose="02020603050405020304" pitchFamily="18" charset="0"/>
              </a:rPr>
              <a:t>平屋面</a:t>
            </a:r>
            <a:r>
              <a:rPr lang="zh-CN" altLang="en-US" sz="1400" dirty="0">
                <a:latin typeface="Calibri" panose="020F0502020204030204" pitchFamily="34" charset="0"/>
                <a:cs typeface="Times New Roman" panose="02020603050405020304" pitchFamily="18" charset="0"/>
              </a:rPr>
              <a:t>平铺</a:t>
            </a:r>
            <a:r>
              <a:rPr lang="zh-CN" altLang="zh-CN" sz="1400" dirty="0" smtClean="0">
                <a:latin typeface="Calibri" panose="020F0502020204030204" pitchFamily="34" charset="0"/>
                <a:cs typeface="Times New Roman" panose="02020603050405020304" pitchFamily="18" charset="0"/>
              </a:rPr>
              <a:t>安装</a:t>
            </a:r>
            <a:endParaRPr lang="zh-CN" altLang="en-US" sz="1400" dirty="0"/>
          </a:p>
        </p:txBody>
      </p:sp>
      <p:sp>
        <p:nvSpPr>
          <p:cNvPr id="37" name="文本框 36"/>
          <p:cNvSpPr txBox="1"/>
          <p:nvPr/>
        </p:nvSpPr>
        <p:spPr>
          <a:xfrm>
            <a:off x="3263314" y="3049780"/>
            <a:ext cx="3182281" cy="369332"/>
          </a:xfrm>
          <a:prstGeom prst="rect">
            <a:avLst/>
          </a:prstGeom>
          <a:noFill/>
        </p:spPr>
        <p:txBody>
          <a:bodyPr wrap="none" rtlCol="0">
            <a:spAutoFit/>
          </a:bodyPr>
          <a:lstStyle/>
          <a:p>
            <a:r>
              <a:rPr lang="en-US" altLang="zh-CN" dirty="0" smtClean="0"/>
              <a:t>2. </a:t>
            </a:r>
            <a:r>
              <a:rPr lang="zh-CN" altLang="en-US" dirty="0" smtClean="0"/>
              <a:t>光伏阵列最大安装容量计算</a:t>
            </a:r>
            <a:endParaRPr lang="en-US" altLang="zh-CN" dirty="0"/>
          </a:p>
        </p:txBody>
      </p:sp>
      <p:sp>
        <p:nvSpPr>
          <p:cNvPr id="38" name="文本框 37"/>
          <p:cNvSpPr txBox="1"/>
          <p:nvPr/>
        </p:nvSpPr>
        <p:spPr>
          <a:xfrm>
            <a:off x="9214154" y="1438906"/>
            <a:ext cx="1715611" cy="1588220"/>
          </a:xfrm>
          <a:prstGeom prst="rect">
            <a:avLst/>
          </a:prstGeom>
          <a:noFill/>
          <a:ln>
            <a:solidFill>
              <a:schemeClr val="bg1">
                <a:lumMod val="65000"/>
              </a:schemeClr>
            </a:solidFill>
            <a:prstDash val="sysDash"/>
          </a:ln>
        </p:spPr>
        <p:txBody>
          <a:bodyPr wrap="square" rtlCol="0">
            <a:spAutoFit/>
          </a:bodyPr>
          <a:lstStyle/>
          <a:p>
            <a:endParaRPr lang="zh-CN" altLang="en-US" dirty="0"/>
          </a:p>
        </p:txBody>
      </p:sp>
      <p:sp>
        <p:nvSpPr>
          <p:cNvPr id="39" name="文本框 38"/>
          <p:cNvSpPr txBox="1"/>
          <p:nvPr/>
        </p:nvSpPr>
        <p:spPr>
          <a:xfrm>
            <a:off x="3265645" y="3398463"/>
            <a:ext cx="2608406" cy="369332"/>
          </a:xfrm>
          <a:prstGeom prst="rect">
            <a:avLst/>
          </a:prstGeom>
          <a:noFill/>
        </p:spPr>
        <p:txBody>
          <a:bodyPr wrap="none" rtlCol="0">
            <a:spAutoFit/>
          </a:bodyPr>
          <a:lstStyle/>
          <a:p>
            <a:pPr marL="342900" indent="-342900">
              <a:buFont typeface="+mj-ea"/>
              <a:buAutoNum type="circleNumDbPlain"/>
            </a:pPr>
            <a:r>
              <a:rPr lang="zh-CN" altLang="en-US" dirty="0" smtClean="0"/>
              <a:t>请输入光伏组件参数</a:t>
            </a:r>
            <a:endParaRPr lang="en-US" altLang="zh-CN" dirty="0"/>
          </a:p>
        </p:txBody>
      </p:sp>
      <p:sp>
        <p:nvSpPr>
          <p:cNvPr id="40" name="圆角矩形 39"/>
          <p:cNvSpPr/>
          <p:nvPr/>
        </p:nvSpPr>
        <p:spPr>
          <a:xfrm>
            <a:off x="4250620" y="375417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41" name="文本框 40"/>
              <p:cNvSpPr txBox="1"/>
              <p:nvPr/>
            </p:nvSpPr>
            <p:spPr>
              <a:xfrm>
                <a:off x="3263314" y="3668223"/>
                <a:ext cx="1011752" cy="369332"/>
              </a:xfrm>
              <a:prstGeom prst="rect">
                <a:avLst/>
              </a:prstGeom>
              <a:noFill/>
            </p:spPr>
            <p:txBody>
              <a:bodyPr wrap="none" rtlCol="0">
                <a:spAutoFit/>
              </a:bodyPr>
              <a:lstStyle/>
              <a:p>
                <a:r>
                  <a:rPr lang="zh-CN" altLang="en-US" dirty="0" smtClean="0"/>
                  <a:t>高度</a:t>
                </a:r>
                <a14:m>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oMath>
                </a14:m>
                <a:endParaRPr lang="en-US" altLang="zh-CN" dirty="0"/>
              </a:p>
            </p:txBody>
          </p:sp>
        </mc:Choice>
        <mc:Fallback xmlns="">
          <p:sp>
            <p:nvSpPr>
              <p:cNvPr id="41" name="文本框 40"/>
              <p:cNvSpPr txBox="1">
                <a:spLocks noRot="1" noChangeAspect="1" noMove="1" noResize="1" noEditPoints="1" noAdjustHandles="1" noChangeArrowheads="1" noChangeShapeType="1" noTextEdit="1"/>
              </p:cNvSpPr>
              <p:nvPr/>
            </p:nvSpPr>
            <p:spPr>
              <a:xfrm>
                <a:off x="3263314" y="3668223"/>
                <a:ext cx="1011752" cy="369332"/>
              </a:xfrm>
              <a:prstGeom prst="rect">
                <a:avLst/>
              </a:prstGeom>
              <a:blipFill rotWithShape="0">
                <a:blip r:embed="rId5"/>
                <a:stretch>
                  <a:fillRect l="-4819" t="-15000"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5021061" y="3668223"/>
                <a:ext cx="4355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oMath>
                  </m:oMathPara>
                </a14:m>
                <a:endParaRPr lang="en-US" altLang="zh-CN" dirty="0"/>
              </a:p>
            </p:txBody>
          </p:sp>
        </mc:Choice>
        <mc:Fallback xmlns="">
          <p:sp>
            <p:nvSpPr>
              <p:cNvPr id="42" name="文本框 41"/>
              <p:cNvSpPr txBox="1">
                <a:spLocks noRot="1" noChangeAspect="1" noMove="1" noResize="1" noEditPoints="1" noAdjustHandles="1" noChangeArrowheads="1" noChangeShapeType="1" noTextEdit="1"/>
              </p:cNvSpPr>
              <p:nvPr/>
            </p:nvSpPr>
            <p:spPr>
              <a:xfrm>
                <a:off x="5021061" y="3668223"/>
                <a:ext cx="435504" cy="369332"/>
              </a:xfrm>
              <a:prstGeom prst="rect">
                <a:avLst/>
              </a:prstGeom>
              <a:blipFill rotWithShape="0">
                <a:blip r:embed="rId6"/>
                <a:stretch>
                  <a:fillRect/>
                </a:stretch>
              </a:blipFill>
            </p:spPr>
            <p:txBody>
              <a:bodyPr/>
              <a:lstStyle/>
              <a:p>
                <a:r>
                  <a:rPr lang="zh-CN" altLang="en-US">
                    <a:noFill/>
                  </a:rPr>
                  <a:t> </a:t>
                </a:r>
              </a:p>
            </p:txBody>
          </p:sp>
        </mc:Fallback>
      </mc:AlternateContent>
      <p:sp>
        <p:nvSpPr>
          <p:cNvPr id="43" name="圆角矩形 42"/>
          <p:cNvSpPr/>
          <p:nvPr/>
        </p:nvSpPr>
        <p:spPr>
          <a:xfrm>
            <a:off x="6605655" y="375089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44" name="文本框 43"/>
              <p:cNvSpPr txBox="1"/>
              <p:nvPr/>
            </p:nvSpPr>
            <p:spPr>
              <a:xfrm>
                <a:off x="5508880" y="3668223"/>
                <a:ext cx="1096775" cy="369332"/>
              </a:xfrm>
              <a:prstGeom prst="rect">
                <a:avLst/>
              </a:prstGeom>
              <a:noFill/>
            </p:spPr>
            <p:txBody>
              <a:bodyPr wrap="none" rtlCol="0">
                <a:spAutoFit/>
              </a:bodyPr>
              <a:lstStyle/>
              <a:p>
                <a:r>
                  <a:rPr lang="zh-CN" altLang="en-US" dirty="0" smtClean="0"/>
                  <a:t>宽度</a:t>
                </a:r>
                <a14:m>
                  <m:oMath xmlns:m="http://schemas.openxmlformats.org/officeDocument/2006/math">
                    <m:r>
                      <m:rPr>
                        <m:sty m:val="p"/>
                      </m:rPr>
                      <a:rPr lang="en-US" altLang="zh-CN" b="0" i="0" smtClean="0">
                        <a:latin typeface="Cambria Math" panose="02040503050406030204" pitchFamily="18" charset="0"/>
                      </a:rPr>
                      <m:t>W</m:t>
                    </m:r>
                    <m:r>
                      <a:rPr lang="en-US" altLang="zh-CN" b="0" i="1" smtClean="0">
                        <a:latin typeface="Cambria Math" panose="02040503050406030204" pitchFamily="18" charset="0"/>
                      </a:rPr>
                      <m:t>=</m:t>
                    </m:r>
                  </m:oMath>
                </a14:m>
                <a:endParaRPr lang="en-US" altLang="zh-CN" dirty="0"/>
              </a:p>
            </p:txBody>
          </p:sp>
        </mc:Choice>
        <mc:Fallback xmlns="">
          <p:sp>
            <p:nvSpPr>
              <p:cNvPr id="44" name="文本框 43"/>
              <p:cNvSpPr txBox="1">
                <a:spLocks noRot="1" noChangeAspect="1" noMove="1" noResize="1" noEditPoints="1" noAdjustHandles="1" noChangeArrowheads="1" noChangeShapeType="1" noTextEdit="1"/>
              </p:cNvSpPr>
              <p:nvPr/>
            </p:nvSpPr>
            <p:spPr>
              <a:xfrm>
                <a:off x="5508880" y="3668223"/>
                <a:ext cx="1096775" cy="369332"/>
              </a:xfrm>
              <a:prstGeom prst="rect">
                <a:avLst/>
              </a:prstGeom>
              <a:blipFill rotWithShape="0">
                <a:blip r:embed="rId7"/>
                <a:stretch>
                  <a:fillRect l="-5000" t="-15000"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7376096" y="3664943"/>
                <a:ext cx="4355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oMath>
                  </m:oMathPara>
                </a14:m>
                <a:endParaRPr lang="en-US" altLang="zh-CN" dirty="0"/>
              </a:p>
            </p:txBody>
          </p:sp>
        </mc:Choice>
        <mc:Fallback xmlns="">
          <p:sp>
            <p:nvSpPr>
              <p:cNvPr id="45" name="文本框 44"/>
              <p:cNvSpPr txBox="1">
                <a:spLocks noRot="1" noChangeAspect="1" noMove="1" noResize="1" noEditPoints="1" noAdjustHandles="1" noChangeArrowheads="1" noChangeShapeType="1" noTextEdit="1"/>
              </p:cNvSpPr>
              <p:nvPr/>
            </p:nvSpPr>
            <p:spPr>
              <a:xfrm>
                <a:off x="7376096" y="3664943"/>
                <a:ext cx="435504" cy="369332"/>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3263314" y="4003284"/>
                <a:ext cx="2653227" cy="369332"/>
              </a:xfrm>
              <a:prstGeom prst="rect">
                <a:avLst/>
              </a:prstGeom>
              <a:noFill/>
            </p:spPr>
            <p:txBody>
              <a:bodyPr wrap="none" rtlCol="0">
                <a:spAutoFit/>
              </a:bodyPr>
              <a:lstStyle/>
              <a:p>
                <a:r>
                  <a:rPr lang="zh-CN" altLang="en-US" dirty="0" smtClean="0"/>
                  <a:t>单片光伏组件功率</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𝑃</m:t>
                        </m:r>
                      </m:sub>
                    </m:sSub>
                    <m:r>
                      <a:rPr lang="en-US" altLang="zh-CN" b="0" i="1" smtClean="0">
                        <a:latin typeface="Cambria Math" panose="02040503050406030204" pitchFamily="18" charset="0"/>
                      </a:rPr>
                      <m:t>=</m:t>
                    </m:r>
                  </m:oMath>
                </a14:m>
                <a:endParaRPr lang="en-US" altLang="zh-CN" dirty="0"/>
              </a:p>
            </p:txBody>
          </p:sp>
        </mc:Choice>
        <mc:Fallback xmlns="">
          <p:sp>
            <p:nvSpPr>
              <p:cNvPr id="46" name="文本框 45"/>
              <p:cNvSpPr txBox="1">
                <a:spLocks noRot="1" noChangeAspect="1" noMove="1" noResize="1" noEditPoints="1" noAdjustHandles="1" noChangeArrowheads="1" noChangeShapeType="1" noTextEdit="1"/>
              </p:cNvSpPr>
              <p:nvPr/>
            </p:nvSpPr>
            <p:spPr>
              <a:xfrm>
                <a:off x="3263314" y="4003284"/>
                <a:ext cx="2653227" cy="369332"/>
              </a:xfrm>
              <a:prstGeom prst="rect">
                <a:avLst/>
              </a:prstGeom>
              <a:blipFill rotWithShape="0">
                <a:blip r:embed="rId9"/>
                <a:stretch>
                  <a:fillRect l="-1835" t="-15000" b="-21667"/>
                </a:stretch>
              </a:blipFill>
            </p:spPr>
            <p:txBody>
              <a:bodyPr/>
              <a:lstStyle/>
              <a:p>
                <a:r>
                  <a:rPr lang="zh-CN" altLang="en-US">
                    <a:noFill/>
                  </a:rPr>
                  <a:t> </a:t>
                </a:r>
              </a:p>
            </p:txBody>
          </p:sp>
        </mc:Fallback>
      </mc:AlternateContent>
      <p:sp>
        <p:nvSpPr>
          <p:cNvPr id="47" name="圆角矩形 46"/>
          <p:cNvSpPr/>
          <p:nvPr/>
        </p:nvSpPr>
        <p:spPr>
          <a:xfrm>
            <a:off x="5792110" y="4098177"/>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48" name="文本框 47"/>
              <p:cNvSpPr txBox="1"/>
              <p:nvPr/>
            </p:nvSpPr>
            <p:spPr>
              <a:xfrm>
                <a:off x="6562551" y="4012227"/>
                <a:ext cx="4662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m:t>
                      </m:r>
                    </m:oMath>
                  </m:oMathPara>
                </a14:m>
                <a:endParaRPr lang="en-US" altLang="zh-CN" dirty="0"/>
              </a:p>
            </p:txBody>
          </p:sp>
        </mc:Choice>
        <mc:Fallback xmlns="">
          <p:sp>
            <p:nvSpPr>
              <p:cNvPr id="48" name="文本框 47"/>
              <p:cNvSpPr txBox="1">
                <a:spLocks noRot="1" noChangeAspect="1" noMove="1" noResize="1" noEditPoints="1" noAdjustHandles="1" noChangeArrowheads="1" noChangeShapeType="1" noTextEdit="1"/>
              </p:cNvSpPr>
              <p:nvPr/>
            </p:nvSpPr>
            <p:spPr>
              <a:xfrm>
                <a:off x="6562551" y="4012227"/>
                <a:ext cx="466217" cy="369332"/>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3263314" y="4330223"/>
                <a:ext cx="3901646" cy="369332"/>
              </a:xfrm>
              <a:prstGeom prst="rect">
                <a:avLst/>
              </a:prstGeom>
              <a:noFill/>
            </p:spPr>
            <p:txBody>
              <a:bodyPr wrap="none" rtlCol="0">
                <a:spAutoFit/>
              </a:bodyPr>
              <a:lstStyle/>
              <a:p>
                <a:pPr marL="342900" indent="-342900">
                  <a:buFont typeface="+mj-ea"/>
                  <a:buAutoNum type="circleNumDbPlain" startAt="2"/>
                </a:pPr>
                <a:r>
                  <a:rPr lang="zh-CN" altLang="en-US" dirty="0" smtClean="0"/>
                  <a:t>请输入光伏组件有效面积系数</a:t>
                </a:r>
                <a14:m>
                  <m:oMath xmlns:m="http://schemas.openxmlformats.org/officeDocument/2006/math">
                    <m:r>
                      <a:rPr lang="zh-CN" altLang="en-US" i="1" smtClean="0">
                        <a:latin typeface="Cambria Math" panose="02040503050406030204" pitchFamily="18" charset="0"/>
                      </a:rPr>
                      <m:t>𝜌</m:t>
                    </m:r>
                    <m:r>
                      <a:rPr lang="en-US" altLang="zh-CN" b="0" i="1" smtClean="0">
                        <a:latin typeface="Cambria Math" panose="02040503050406030204" pitchFamily="18" charset="0"/>
                      </a:rPr>
                      <m:t>=</m:t>
                    </m:r>
                  </m:oMath>
                </a14:m>
                <a:endParaRPr lang="en-US" altLang="zh-CN" dirty="0"/>
              </a:p>
            </p:txBody>
          </p:sp>
        </mc:Choice>
        <mc:Fallback xmlns="">
          <p:sp>
            <p:nvSpPr>
              <p:cNvPr id="49" name="文本框 48"/>
              <p:cNvSpPr txBox="1">
                <a:spLocks noRot="1" noChangeAspect="1" noMove="1" noResize="1" noEditPoints="1" noAdjustHandles="1" noChangeArrowheads="1" noChangeShapeType="1" noTextEdit="1"/>
              </p:cNvSpPr>
              <p:nvPr/>
            </p:nvSpPr>
            <p:spPr>
              <a:xfrm>
                <a:off x="3263314" y="4330223"/>
                <a:ext cx="3901646" cy="369332"/>
              </a:xfrm>
              <a:prstGeom prst="rect">
                <a:avLst/>
              </a:prstGeom>
              <a:blipFill rotWithShape="0">
                <a:blip r:embed="rId11"/>
                <a:stretch>
                  <a:fillRect l="-625" t="-13115" b="-19672"/>
                </a:stretch>
              </a:blipFill>
            </p:spPr>
            <p:txBody>
              <a:bodyPr/>
              <a:lstStyle/>
              <a:p>
                <a:r>
                  <a:rPr lang="zh-CN" altLang="en-US">
                    <a:noFill/>
                  </a:rPr>
                  <a:t> </a:t>
                </a:r>
              </a:p>
            </p:txBody>
          </p:sp>
        </mc:Fallback>
      </mc:AlternateContent>
      <p:sp>
        <p:nvSpPr>
          <p:cNvPr id="50" name="圆角矩形 49"/>
          <p:cNvSpPr/>
          <p:nvPr/>
        </p:nvSpPr>
        <p:spPr>
          <a:xfrm>
            <a:off x="7060973" y="4413512"/>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0.8</a:t>
            </a:r>
            <a:endParaRPr lang="zh-CN" altLang="en-US" dirty="0"/>
          </a:p>
        </p:txBody>
      </p:sp>
      <mc:AlternateContent xmlns:mc="http://schemas.openxmlformats.org/markup-compatibility/2006" xmlns:a14="http://schemas.microsoft.com/office/drawing/2010/main">
        <mc:Choice Requires="a14">
          <p:sp>
            <p:nvSpPr>
              <p:cNvPr id="51" name="矩形 50"/>
              <p:cNvSpPr/>
              <p:nvPr/>
            </p:nvSpPr>
            <p:spPr>
              <a:xfrm>
                <a:off x="3263314" y="4678651"/>
                <a:ext cx="8760364" cy="307777"/>
              </a:xfrm>
              <a:prstGeom prst="rect">
                <a:avLst/>
              </a:prstGeom>
            </p:spPr>
            <p:txBody>
              <a:bodyPr wrap="square">
                <a:spAutoFit/>
              </a:bodyPr>
              <a:lstStyle/>
              <a:p>
                <a:r>
                  <a:rPr lang="zh-CN" altLang="zh-CN" sz="1400" dirty="0"/>
                  <a:t>考虑平屋面平铺安装需设置检修疏散通道，因此</a:t>
                </a:r>
                <a14:m>
                  <m:oMath xmlns:m="http://schemas.openxmlformats.org/officeDocument/2006/math">
                    <m:r>
                      <a:rPr lang="en-US" altLang="zh-CN" sz="1400" i="1">
                        <a:latin typeface="Cambria Math" panose="02040503050406030204" pitchFamily="18" charset="0"/>
                      </a:rPr>
                      <m:t>𝜌</m:t>
                    </m:r>
                  </m:oMath>
                </a14:m>
                <a:r>
                  <a:rPr lang="zh-CN" altLang="zh-CN" sz="1400" dirty="0"/>
                  <a:t>取</a:t>
                </a:r>
                <a:r>
                  <a:rPr lang="en-US" altLang="zh-CN" sz="1400" dirty="0"/>
                  <a:t>0.8</a:t>
                </a:r>
                <a:r>
                  <a:rPr lang="zh-CN" altLang="zh-CN" sz="1400" dirty="0"/>
                  <a:t>；</a:t>
                </a:r>
                <a:endParaRPr lang="zh-CN" altLang="en-US" sz="1400" dirty="0"/>
              </a:p>
            </p:txBody>
          </p:sp>
        </mc:Choice>
        <mc:Fallback xmlns="">
          <p:sp>
            <p:nvSpPr>
              <p:cNvPr id="51" name="矩形 50"/>
              <p:cNvSpPr>
                <a:spLocks noRot="1" noChangeAspect="1" noMove="1" noResize="1" noEditPoints="1" noAdjustHandles="1" noChangeArrowheads="1" noChangeShapeType="1" noTextEdit="1"/>
              </p:cNvSpPr>
              <p:nvPr/>
            </p:nvSpPr>
            <p:spPr>
              <a:xfrm>
                <a:off x="3263314" y="4678651"/>
                <a:ext cx="8760364" cy="307777"/>
              </a:xfrm>
              <a:prstGeom prst="rect">
                <a:avLst/>
              </a:prstGeom>
              <a:blipFill rotWithShape="0">
                <a:blip r:embed="rId12"/>
                <a:stretch>
                  <a:fillRect l="-209" t="-5882" b="-21569"/>
                </a:stretch>
              </a:blipFill>
            </p:spPr>
            <p:txBody>
              <a:bodyPr/>
              <a:lstStyle/>
              <a:p>
                <a:r>
                  <a:rPr lang="zh-CN" altLang="en-US">
                    <a:noFill/>
                  </a:rPr>
                  <a:t> </a:t>
                </a:r>
              </a:p>
            </p:txBody>
          </p:sp>
        </mc:Fallback>
      </mc:AlternateContent>
      <p:sp>
        <p:nvSpPr>
          <p:cNvPr id="52" name="文本框 51"/>
          <p:cNvSpPr txBox="1"/>
          <p:nvPr/>
        </p:nvSpPr>
        <p:spPr>
          <a:xfrm>
            <a:off x="3263314" y="4974599"/>
            <a:ext cx="1454244" cy="369332"/>
          </a:xfrm>
          <a:prstGeom prst="rect">
            <a:avLst/>
          </a:prstGeom>
          <a:noFill/>
        </p:spPr>
        <p:txBody>
          <a:bodyPr wrap="none" rtlCol="0">
            <a:spAutoFit/>
          </a:bodyPr>
          <a:lstStyle/>
          <a:p>
            <a:pPr marL="342900" indent="-342900">
              <a:buFont typeface="+mj-ea"/>
              <a:buAutoNum type="circleNumDbPlain" startAt="3"/>
            </a:pPr>
            <a:r>
              <a:rPr lang="zh-CN" altLang="en-US" dirty="0" smtClean="0"/>
              <a:t>开始计算</a:t>
            </a:r>
            <a:endParaRPr lang="en-US" altLang="zh-CN" dirty="0"/>
          </a:p>
        </p:txBody>
      </p:sp>
      <mc:AlternateContent xmlns:mc="http://schemas.openxmlformats.org/markup-compatibility/2006" xmlns:a14="http://schemas.microsoft.com/office/drawing/2010/main">
        <mc:Choice Requires="a14">
          <p:sp>
            <p:nvSpPr>
              <p:cNvPr id="55" name="矩形 54"/>
              <p:cNvSpPr/>
              <p:nvPr/>
            </p:nvSpPr>
            <p:spPr>
              <a:xfrm>
                <a:off x="3263314" y="5343931"/>
                <a:ext cx="3890168" cy="375552"/>
              </a:xfrm>
              <a:prstGeom prst="rect">
                <a:avLst/>
              </a:prstGeom>
            </p:spPr>
            <p:txBody>
              <a:bodyPr wrap="none">
                <a:spAutoFit/>
              </a:bodyPr>
              <a:lstStyle/>
              <a:p>
                <a:r>
                  <a:rPr lang="zh-CN" altLang="zh-CN" dirty="0" smtClean="0">
                    <a:latin typeface="Calibri" panose="020F0502020204030204" pitchFamily="34" charset="0"/>
                    <a:cs typeface="Times New Roman" panose="02020603050405020304" pitchFamily="18" charset="0"/>
                  </a:rPr>
                  <a:t>光伏</a:t>
                </a:r>
                <a:r>
                  <a:rPr lang="zh-CN" altLang="en-US" dirty="0">
                    <a:latin typeface="Calibri" panose="020F0502020204030204" pitchFamily="34" charset="0"/>
                    <a:cs typeface="Times New Roman" panose="02020603050405020304" pitchFamily="18" charset="0"/>
                  </a:rPr>
                  <a:t>阵列</a:t>
                </a:r>
                <a:r>
                  <a:rPr lang="zh-CN" altLang="zh-CN" dirty="0" smtClean="0">
                    <a:latin typeface="Calibri" panose="020F0502020204030204" pitchFamily="34" charset="0"/>
                    <a:cs typeface="Times New Roman" panose="02020603050405020304" pitchFamily="18" charset="0"/>
                  </a:rPr>
                  <a:t>最大</a:t>
                </a:r>
                <a:r>
                  <a:rPr lang="zh-CN" altLang="en-US" dirty="0" smtClean="0">
                    <a:latin typeface="Calibri" panose="020F0502020204030204" pitchFamily="34" charset="0"/>
                    <a:cs typeface="Times New Roman" panose="02020603050405020304" pitchFamily="18" charset="0"/>
                  </a:rPr>
                  <a:t>安装</a:t>
                </a:r>
                <a:r>
                  <a:rPr lang="zh-CN" altLang="zh-CN" dirty="0" smtClean="0">
                    <a:latin typeface="Calibri" panose="020F0502020204030204" pitchFamily="34" charset="0"/>
                    <a:cs typeface="Times New Roman" panose="02020603050405020304" pitchFamily="18" charset="0"/>
                  </a:rPr>
                  <a:t>容量</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𝑃</m:t>
                        </m:r>
                      </m:e>
                      <m:sub>
                        <m:r>
                          <a:rPr lang="en-US" altLang="zh-CN" i="1">
                            <a:latin typeface="Cambria Math" panose="02040503050406030204" pitchFamily="18" charset="0"/>
                            <a:cs typeface="Times New Roman" panose="02020603050405020304" pitchFamily="18" charset="0"/>
                          </a:rPr>
                          <m:t>𝑚</m:t>
                        </m:r>
                      </m:sub>
                    </m:sSub>
                    <m:r>
                      <a:rPr lang="en-US" altLang="zh-CN" b="0" i="1" smtClean="0">
                        <a:latin typeface="Cambria Math" panose="02040503050406030204" pitchFamily="18" charset="0"/>
                        <a:cs typeface="Times New Roman" panose="02020603050405020304" pitchFamily="18" charset="0"/>
                      </a:rPr>
                      <m:t>=</m:t>
                    </m:r>
                    <m:r>
                      <a:rPr lang="en-US" altLang="zh-CN" b="0" i="0" smtClean="0">
                        <a:latin typeface="Cambria Math" panose="02040503050406030204" pitchFamily="18" charset="0"/>
                        <a:cs typeface="Times New Roman" panose="02020603050405020304" pitchFamily="18" charset="0"/>
                      </a:rPr>
                      <m:t>    </m:t>
                    </m:r>
                    <m:r>
                      <m:rPr>
                        <m:sty m:val="p"/>
                      </m:rPr>
                      <a:rPr lang="en-US" altLang="zh-CN">
                        <a:latin typeface="Cambria Math" panose="02040503050406030204" pitchFamily="18" charset="0"/>
                      </a:rPr>
                      <m:t>W</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oMath>
                </a14:m>
                <a:endParaRPr lang="zh-CN" altLang="en-US" dirty="0"/>
              </a:p>
            </p:txBody>
          </p:sp>
        </mc:Choice>
        <mc:Fallback xmlns="">
          <p:sp>
            <p:nvSpPr>
              <p:cNvPr id="55" name="矩形 54"/>
              <p:cNvSpPr>
                <a:spLocks noRot="1" noChangeAspect="1" noMove="1" noResize="1" noEditPoints="1" noAdjustHandles="1" noChangeArrowheads="1" noChangeShapeType="1" noTextEdit="1"/>
              </p:cNvSpPr>
              <p:nvPr/>
            </p:nvSpPr>
            <p:spPr>
              <a:xfrm>
                <a:off x="3263314" y="5343931"/>
                <a:ext cx="3890168" cy="375552"/>
              </a:xfrm>
              <a:prstGeom prst="rect">
                <a:avLst/>
              </a:prstGeom>
              <a:blipFill rotWithShape="0">
                <a:blip r:embed="rId13"/>
                <a:stretch>
                  <a:fillRect l="-1254" t="-13115" b="-213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53173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smtClean="0">
                <a:solidFill>
                  <a:schemeClr val="bg2">
                    <a:lumMod val="75000"/>
                  </a:schemeClr>
                </a:solidFill>
              </a:rPr>
              <a:t>空调系统耗电量计算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方阵</a:t>
            </a:r>
            <a:r>
              <a:rPr lang="zh-CN" altLang="en-US" dirty="0" smtClean="0">
                <a:solidFill>
                  <a:schemeClr val="bg2">
                    <a:lumMod val="75000"/>
                  </a:schemeClr>
                </a:solidFill>
              </a:rPr>
              <a:t>面太阳辐照量计算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计算各月发电盈亏量</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6" name="文本框 5"/>
          <p:cNvSpPr txBox="1"/>
          <p:nvPr/>
        </p:nvSpPr>
        <p:spPr>
          <a:xfrm>
            <a:off x="3263314" y="677589"/>
            <a:ext cx="877163" cy="369332"/>
          </a:xfrm>
          <a:prstGeom prst="rect">
            <a:avLst/>
          </a:prstGeom>
          <a:noFill/>
        </p:spPr>
        <p:txBody>
          <a:bodyPr wrap="none" rtlCol="0">
            <a:spAutoFit/>
          </a:bodyPr>
          <a:lstStyle/>
          <a:p>
            <a:r>
              <a:rPr lang="zh-CN" altLang="en-US" dirty="0" smtClean="0"/>
              <a:t>省份：</a:t>
            </a:r>
            <a:endParaRPr lang="zh-CN" altLang="en-US" dirty="0"/>
          </a:p>
        </p:txBody>
      </p:sp>
      <p:sp>
        <p:nvSpPr>
          <p:cNvPr id="7" name="文本框 6"/>
          <p:cNvSpPr txBox="1"/>
          <p:nvPr/>
        </p:nvSpPr>
        <p:spPr>
          <a:xfrm>
            <a:off x="5188003" y="677590"/>
            <a:ext cx="877163" cy="369332"/>
          </a:xfrm>
          <a:prstGeom prst="rect">
            <a:avLst/>
          </a:prstGeom>
          <a:noFill/>
        </p:spPr>
        <p:txBody>
          <a:bodyPr wrap="none" rtlCol="0">
            <a:spAutoFit/>
          </a:bodyPr>
          <a:lstStyle/>
          <a:p>
            <a:r>
              <a:rPr lang="zh-CN" altLang="en-US" dirty="0"/>
              <a:t>城市</a:t>
            </a:r>
            <a:r>
              <a:rPr lang="zh-CN" altLang="en-US" dirty="0" smtClean="0"/>
              <a:t>：</a:t>
            </a:r>
            <a:endParaRPr lang="zh-CN" altLang="en-US" dirty="0"/>
          </a:p>
        </p:txBody>
      </p:sp>
      <p:sp>
        <p:nvSpPr>
          <p:cNvPr id="8" name="文本框 7"/>
          <p:cNvSpPr txBox="1"/>
          <p:nvPr/>
        </p:nvSpPr>
        <p:spPr>
          <a:xfrm>
            <a:off x="7112692" y="677589"/>
            <a:ext cx="877163" cy="369332"/>
          </a:xfrm>
          <a:prstGeom prst="rect">
            <a:avLst/>
          </a:prstGeom>
          <a:noFill/>
        </p:spPr>
        <p:txBody>
          <a:bodyPr wrap="none" rtlCol="0">
            <a:spAutoFit/>
          </a:bodyPr>
          <a:lstStyle/>
          <a:p>
            <a:r>
              <a:rPr lang="zh-CN" altLang="en-US" dirty="0"/>
              <a:t>经度</a:t>
            </a:r>
            <a:r>
              <a:rPr lang="zh-CN" altLang="en-US" dirty="0" smtClean="0"/>
              <a:t>：</a:t>
            </a:r>
            <a:endParaRPr lang="zh-CN" altLang="en-US" dirty="0"/>
          </a:p>
        </p:txBody>
      </p:sp>
      <p:sp>
        <p:nvSpPr>
          <p:cNvPr id="9" name="文本框 8"/>
          <p:cNvSpPr txBox="1"/>
          <p:nvPr/>
        </p:nvSpPr>
        <p:spPr>
          <a:xfrm>
            <a:off x="9037381" y="677589"/>
            <a:ext cx="877163" cy="369332"/>
          </a:xfrm>
          <a:prstGeom prst="rect">
            <a:avLst/>
          </a:prstGeom>
          <a:noFill/>
        </p:spPr>
        <p:txBody>
          <a:bodyPr wrap="none" rtlCol="0">
            <a:spAutoFit/>
          </a:bodyPr>
          <a:lstStyle/>
          <a:p>
            <a:r>
              <a:rPr lang="zh-CN" altLang="en-US" dirty="0"/>
              <a:t>纬度</a:t>
            </a:r>
            <a:r>
              <a:rPr lang="zh-CN" altLang="en-US" dirty="0" smtClean="0"/>
              <a:t>：</a:t>
            </a:r>
            <a:endParaRPr lang="zh-CN" altLang="en-US" dirty="0"/>
          </a:p>
        </p:txBody>
      </p:sp>
      <p:sp>
        <p:nvSpPr>
          <p:cNvPr id="10" name="圆角矩形 9"/>
          <p:cNvSpPr/>
          <p:nvPr/>
        </p:nvSpPr>
        <p:spPr>
          <a:xfrm>
            <a:off x="4002542" y="749300"/>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圆角矩形 12"/>
          <p:cNvSpPr/>
          <p:nvPr/>
        </p:nvSpPr>
        <p:spPr>
          <a:xfrm>
            <a:off x="5934186" y="749299"/>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graphicFrame>
            <p:nvGraphicFramePr>
              <p:cNvPr id="14" name="表格 13"/>
              <p:cNvGraphicFramePr>
                <a:graphicFrameLocks noGrp="1"/>
              </p:cNvGraphicFramePr>
              <p:nvPr>
                <p:extLst>
                  <p:ext uri="{D42A27DB-BD31-4B8C-83A1-F6EECF244321}">
                    <p14:modId xmlns:p14="http://schemas.microsoft.com/office/powerpoint/2010/main" val="1080655762"/>
                  </p:ext>
                </p:extLst>
              </p:nvPr>
            </p:nvGraphicFramePr>
            <p:xfrm>
              <a:off x="3043449" y="1511976"/>
              <a:ext cx="8952936" cy="851535"/>
            </p:xfrm>
            <a:graphic>
              <a:graphicData uri="http://schemas.openxmlformats.org/drawingml/2006/table">
                <a:tbl>
                  <a:tblPr/>
                  <a:tblGrid>
                    <a:gridCol w="2435724"/>
                    <a:gridCol w="543101"/>
                    <a:gridCol w="543101"/>
                    <a:gridCol w="543101"/>
                    <a:gridCol w="543101"/>
                    <a:gridCol w="543101"/>
                    <a:gridCol w="543101"/>
                    <a:gridCol w="543101"/>
                    <a:gridCol w="543101"/>
                    <a:gridCol w="543101"/>
                    <a:gridCol w="543101"/>
                    <a:gridCol w="543101"/>
                    <a:gridCol w="543101"/>
                  </a:tblGrid>
                  <a:tr h="171450">
                    <a:tc>
                      <a:txBody>
                        <a:bodyPr/>
                        <a:lstStyle/>
                        <a:p>
                          <a:pPr algn="l" fontAlgn="ctr"/>
                          <a:r>
                            <a:rPr lang="zh-CN" altLang="en-US" sz="1800" b="0" i="0" u="none" strike="noStrike" dirty="0">
                              <a:solidFill>
                                <a:srgbClr val="000000"/>
                              </a:solidFill>
                              <a:effectLst/>
                              <a:latin typeface="宋体" panose="02010600030101010101" pitchFamily="2" charset="-122"/>
                              <a:ea typeface="宋体" panose="02010600030101010101" pitchFamily="2" charset="-122"/>
                            </a:rPr>
                            <a:t>月份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dirty="0">
                              <a:solidFill>
                                <a:srgbClr val="000000"/>
                              </a:solidFill>
                              <a:effectLst/>
                              <a:latin typeface="宋体" panose="02010600030101010101" pitchFamily="2" charset="-122"/>
                              <a:ea typeface="宋体" panose="02010600030101010101" pitchFamily="2" charset="-122"/>
                            </a:rPr>
                            <a:t>1</a:t>
                          </a:r>
                          <a:r>
                            <a:rPr lang="zh-CN" altLang="en-US" sz="1800" b="0" i="0" u="none" strike="noStrike" dirty="0">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3</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4</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5</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6</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7</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8</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9</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10</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11</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1450">
                    <a:tc>
                      <a:txBody>
                        <a:bodyPr/>
                        <a:lstStyle/>
                        <a:p>
                          <a:pPr algn="l" fontAlgn="ctr"/>
                          <a:r>
                            <a:rPr lang="zh-CN" altLang="en-US" sz="1800" b="0" i="0" u="none" strike="noStrike" dirty="0">
                              <a:solidFill>
                                <a:srgbClr val="000000"/>
                              </a:solidFill>
                              <a:effectLst/>
                              <a:latin typeface="宋体" panose="02010600030101010101" pitchFamily="2" charset="-122"/>
                              <a:ea typeface="宋体" panose="02010600030101010101" pitchFamily="2" charset="-122"/>
                            </a:rPr>
                            <a:t>平均太阳总辐照量</a:t>
                          </a:r>
                          <a14:m>
                            <m:oMath xmlns:m="http://schemas.openxmlformats.org/officeDocument/2006/math">
                              <m:acc>
                                <m:accPr>
                                  <m:chr m:val="̅"/>
                                  <m:ctrlPr>
                                    <a:rPr lang="zh-CN" altLang="zh-CN" sz="1800" i="1" kern="1200" smtClean="0">
                                      <a:solidFill>
                                        <a:schemeClr val="tx1"/>
                                      </a:solidFill>
                                      <a:effectLst/>
                                      <a:latin typeface="Cambria Math" panose="02040503050406030204" pitchFamily="18" charset="0"/>
                                      <a:ea typeface="+mn-ea"/>
                                      <a:cs typeface="+mn-cs"/>
                                    </a:rPr>
                                  </m:ctrlPr>
                                </m:accPr>
                                <m:e>
                                  <m:r>
                                    <a:rPr lang="en-US" altLang="zh-CN" sz="1800" i="1" kern="1200">
                                      <a:solidFill>
                                        <a:schemeClr val="tx1"/>
                                      </a:solidFill>
                                      <a:effectLst/>
                                      <a:latin typeface="Cambria Math" panose="02040503050406030204" pitchFamily="18" charset="0"/>
                                      <a:ea typeface="+mn-ea"/>
                                      <a:cs typeface="+mn-cs"/>
                                    </a:rPr>
                                    <m:t>𝐻</m:t>
                                  </m:r>
                                </m:e>
                              </m:acc>
                            </m:oMath>
                          </a14:m>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1450">
                    <a:tc>
                      <a:txBody>
                        <a:bodyPr/>
                        <a:lstStyle/>
                        <a:p>
                          <a:pPr algn="l" fontAlgn="ctr"/>
                          <a:r>
                            <a:rPr lang="zh-CN" altLang="en-US" sz="1800" b="0" i="0" u="none" strike="noStrike" dirty="0">
                              <a:solidFill>
                                <a:srgbClr val="000000"/>
                              </a:solidFill>
                              <a:effectLst/>
                              <a:latin typeface="宋体" panose="02010600030101010101" pitchFamily="2" charset="-122"/>
                              <a:ea typeface="宋体" panose="02010600030101010101" pitchFamily="2" charset="-122"/>
                            </a:rPr>
                            <a:t>平均太阳散射辐照量</a:t>
                          </a:r>
                          <a14:m>
                            <m:oMath xmlns:m="http://schemas.openxmlformats.org/officeDocument/2006/math">
                              <m:acc>
                                <m:accPr>
                                  <m:chr m:val="̅"/>
                                  <m:ctrlPr>
                                    <a:rPr lang="zh-CN" altLang="zh-CN" sz="1800" i="1" kern="1200" smtClean="0">
                                      <a:solidFill>
                                        <a:schemeClr val="tx1"/>
                                      </a:solidFill>
                                      <a:effectLst/>
                                      <a:latin typeface="Cambria Math" panose="02040503050406030204" pitchFamily="18" charset="0"/>
                                      <a:ea typeface="+mn-ea"/>
                                      <a:cs typeface="+mn-cs"/>
                                    </a:rPr>
                                  </m:ctrlPr>
                                </m:accPr>
                                <m:e>
                                  <m:sSub>
                                    <m:sSubPr>
                                      <m:ctrlPr>
                                        <a:rPr lang="zh-CN" altLang="zh-CN" sz="1800" i="1" kern="1200">
                                          <a:solidFill>
                                            <a:schemeClr val="tx1"/>
                                          </a:solidFill>
                                          <a:effectLst/>
                                          <a:latin typeface="Cambria Math" panose="02040503050406030204" pitchFamily="18" charset="0"/>
                                          <a:ea typeface="+mn-ea"/>
                                          <a:cs typeface="+mn-cs"/>
                                        </a:rPr>
                                      </m:ctrlPr>
                                    </m:sSubPr>
                                    <m:e>
                                      <m:r>
                                        <a:rPr lang="en-US" altLang="zh-CN" sz="1800" i="1" kern="1200">
                                          <a:solidFill>
                                            <a:schemeClr val="tx1"/>
                                          </a:solidFill>
                                          <a:effectLst/>
                                          <a:latin typeface="Cambria Math" panose="02040503050406030204" pitchFamily="18" charset="0"/>
                                          <a:ea typeface="+mn-ea"/>
                                          <a:cs typeface="+mn-cs"/>
                                        </a:rPr>
                                        <m:t>𝐻</m:t>
                                      </m:r>
                                    </m:e>
                                    <m:sub>
                                      <m:r>
                                        <m:rPr>
                                          <m:sty m:val="p"/>
                                        </m:rPr>
                                        <a:rPr lang="en-US" altLang="zh-CN" sz="1800" kern="1200">
                                          <a:solidFill>
                                            <a:schemeClr val="tx1"/>
                                          </a:solidFill>
                                          <a:effectLst/>
                                          <a:latin typeface="Cambria Math" panose="02040503050406030204" pitchFamily="18" charset="0"/>
                                          <a:ea typeface="+mn-ea"/>
                                          <a:cs typeface="+mn-cs"/>
                                        </a:rPr>
                                        <m:t>d</m:t>
                                      </m:r>
                                    </m:sub>
                                  </m:sSub>
                                </m:e>
                              </m:acc>
                            </m:oMath>
                          </a14:m>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mc:Choice>
        <mc:Fallback xmlns="">
          <p:graphicFrame>
            <p:nvGraphicFramePr>
              <p:cNvPr id="14" name="表格 13"/>
              <p:cNvGraphicFramePr>
                <a:graphicFrameLocks noGrp="1"/>
              </p:cNvGraphicFramePr>
              <p:nvPr>
                <p:extLst>
                  <p:ext uri="{D42A27DB-BD31-4B8C-83A1-F6EECF244321}">
                    <p14:modId xmlns:p14="http://schemas.microsoft.com/office/powerpoint/2010/main" val="1080655762"/>
                  </p:ext>
                </p:extLst>
              </p:nvPr>
            </p:nvGraphicFramePr>
            <p:xfrm>
              <a:off x="3043449" y="1511976"/>
              <a:ext cx="8952936" cy="851535"/>
            </p:xfrm>
            <a:graphic>
              <a:graphicData uri="http://schemas.openxmlformats.org/drawingml/2006/table">
                <a:tbl>
                  <a:tblPr/>
                  <a:tblGrid>
                    <a:gridCol w="2435724"/>
                    <a:gridCol w="543101"/>
                    <a:gridCol w="543101"/>
                    <a:gridCol w="543101"/>
                    <a:gridCol w="543101"/>
                    <a:gridCol w="543101"/>
                    <a:gridCol w="543101"/>
                    <a:gridCol w="543101"/>
                    <a:gridCol w="543101"/>
                    <a:gridCol w="543101"/>
                    <a:gridCol w="543101"/>
                    <a:gridCol w="543101"/>
                    <a:gridCol w="543101"/>
                  </a:tblGrid>
                  <a:tr h="283845">
                    <a:tc>
                      <a:txBody>
                        <a:bodyPr/>
                        <a:lstStyle/>
                        <a:p>
                          <a:pPr algn="l" fontAlgn="ctr"/>
                          <a:r>
                            <a:rPr lang="zh-CN" altLang="en-US" sz="1800" b="0" i="0" u="none" strike="noStrike" dirty="0">
                              <a:solidFill>
                                <a:srgbClr val="000000"/>
                              </a:solidFill>
                              <a:effectLst/>
                              <a:latin typeface="宋体" panose="02010600030101010101" pitchFamily="2" charset="-122"/>
                              <a:ea typeface="宋体" panose="02010600030101010101" pitchFamily="2" charset="-122"/>
                            </a:rPr>
                            <a:t>月份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dirty="0">
                              <a:solidFill>
                                <a:srgbClr val="000000"/>
                              </a:solidFill>
                              <a:effectLst/>
                              <a:latin typeface="宋体" panose="02010600030101010101" pitchFamily="2" charset="-122"/>
                              <a:ea typeface="宋体" panose="02010600030101010101" pitchFamily="2" charset="-122"/>
                            </a:rPr>
                            <a:t>1</a:t>
                          </a:r>
                          <a:r>
                            <a:rPr lang="zh-CN" altLang="en-US" sz="1800" b="0" i="0" u="none" strike="noStrike" dirty="0">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3</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4</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5</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6</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7</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8</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9</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10</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11</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3845">
                    <a:tc>
                      <a:txBody>
                        <a:bodyPr/>
                        <a:lstStyle/>
                        <a:p>
                          <a:endParaRPr lang="zh-CN"/>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rotWithShape="0">
                          <a:blip r:embed="rId2"/>
                          <a:stretch>
                            <a:fillRect l="-250" t="-123913" r="-267500" b="-154348"/>
                          </a:stretch>
                        </a:blipFill>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3845">
                    <a:tc>
                      <a:txBody>
                        <a:bodyPr/>
                        <a:lstStyle/>
                        <a:p>
                          <a:endParaRPr lang="zh-CN"/>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rotWithShape="0">
                          <a:blip r:embed="rId2"/>
                          <a:stretch>
                            <a:fillRect l="-250" t="-219149" r="-267500" b="-51064"/>
                          </a:stretch>
                        </a:blipFill>
                      </a:tcPr>
                    </a:tc>
                    <a:tc>
                      <a:txBody>
                        <a:bodyPr/>
                        <a:lstStyle/>
                        <a:p>
                          <a:pPr algn="ctr" fontAlgn="ctr"/>
                          <a:r>
                            <a:rPr lang="en-US" altLang="zh-CN" sz="1600" b="0" i="0" u="none" strike="noStrike">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15" name="文本框 14"/>
              <p:cNvSpPr txBox="1"/>
              <p:nvPr/>
            </p:nvSpPr>
            <p:spPr>
              <a:xfrm>
                <a:off x="5610346" y="1118631"/>
                <a:ext cx="4441985" cy="369332"/>
              </a:xfrm>
              <a:prstGeom prst="rect">
                <a:avLst/>
              </a:prstGeom>
              <a:noFill/>
            </p:spPr>
            <p:txBody>
              <a:bodyPr wrap="none" rtlCol="0">
                <a:spAutoFit/>
              </a:bodyPr>
              <a:lstStyle/>
              <a:p>
                <a:r>
                  <a:rPr lang="zh-CN" altLang="en-US" dirty="0" smtClean="0"/>
                  <a:t>水平面月均太阳辐照量 （</a:t>
                </a:r>
                <a14:m>
                  <m:oMath xmlns:m="http://schemas.openxmlformats.org/officeDocument/2006/math">
                    <m:f>
                      <m:fPr>
                        <m:type m:val="lin"/>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𝑘𝑊h</m:t>
                        </m:r>
                      </m:num>
                      <m:den>
                        <m:f>
                          <m:fPr>
                            <m:type m:val="lin"/>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𝑑𝑎𝑦</m:t>
                            </m:r>
                          </m:den>
                        </m:f>
                      </m:den>
                    </m:f>
                  </m:oMath>
                </a14:m>
                <a:r>
                  <a:rPr lang="zh-CN" altLang="en-US" dirty="0" smtClean="0"/>
                  <a:t>）</a:t>
                </a:r>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5610346" y="1118631"/>
                <a:ext cx="4441985" cy="369332"/>
              </a:xfrm>
              <a:prstGeom prst="rect">
                <a:avLst/>
              </a:prstGeom>
              <a:blipFill rotWithShape="0">
                <a:blip r:embed="rId3"/>
                <a:stretch>
                  <a:fillRect l="-1097" t="-116667" r="-412" b="-181667"/>
                </a:stretch>
              </a:blipFill>
            </p:spPr>
            <p:txBody>
              <a:bodyPr/>
              <a:lstStyle/>
              <a:p>
                <a:r>
                  <a:rPr lang="zh-CN" altLang="en-US">
                    <a:noFill/>
                  </a:rPr>
                  <a:t> </a:t>
                </a:r>
              </a:p>
            </p:txBody>
          </p:sp>
        </mc:Fallback>
      </mc:AlternateContent>
      <p:pic>
        <p:nvPicPr>
          <p:cNvPr id="16" name="图片 15"/>
          <p:cNvPicPr>
            <a:picLocks noChangeAspect="1"/>
          </p:cNvPicPr>
          <p:nvPr/>
        </p:nvPicPr>
        <p:blipFill rotWithShape="1">
          <a:blip r:embed="rId4">
            <a:extLst>
              <a:ext uri="{28A0092B-C50C-407E-A947-70E740481C1C}">
                <a14:useLocalDpi xmlns:a14="http://schemas.microsoft.com/office/drawing/2010/main" val="0"/>
              </a:ext>
            </a:extLst>
          </a:blip>
          <a:srcRect t="5601"/>
          <a:stretch/>
        </p:blipFill>
        <p:spPr>
          <a:xfrm>
            <a:off x="5188003" y="2396194"/>
            <a:ext cx="4726541" cy="4461806"/>
          </a:xfrm>
          <a:prstGeom prst="rect">
            <a:avLst/>
          </a:prstGeom>
        </p:spPr>
      </p:pic>
      <p:sp>
        <p:nvSpPr>
          <p:cNvPr id="17" name="文本框 16"/>
          <p:cNvSpPr txBox="1"/>
          <p:nvPr/>
        </p:nvSpPr>
        <p:spPr>
          <a:xfrm>
            <a:off x="7343524" y="348708"/>
            <a:ext cx="4570482" cy="369332"/>
          </a:xfrm>
          <a:prstGeom prst="rect">
            <a:avLst/>
          </a:prstGeom>
          <a:noFill/>
        </p:spPr>
        <p:txBody>
          <a:bodyPr wrap="none" rtlCol="0">
            <a:spAutoFit/>
          </a:bodyPr>
          <a:lstStyle/>
          <a:p>
            <a:r>
              <a:rPr lang="zh-CN" altLang="en-US" dirty="0" smtClean="0">
                <a:solidFill>
                  <a:srgbClr val="FF0000"/>
                </a:solidFill>
              </a:rPr>
              <a:t>说明：输入框中为输入值，空白处为输出值</a:t>
            </a:r>
            <a:endParaRPr lang="zh-CN" altLang="en-US" dirty="0">
              <a:solidFill>
                <a:srgbClr val="FF0000"/>
              </a:solidFill>
            </a:endParaRPr>
          </a:p>
        </p:txBody>
      </p:sp>
      <p:sp>
        <p:nvSpPr>
          <p:cNvPr id="18" name="文本框 17"/>
          <p:cNvSpPr txBox="1"/>
          <p:nvPr/>
        </p:nvSpPr>
        <p:spPr>
          <a:xfrm>
            <a:off x="10760503" y="6350025"/>
            <a:ext cx="678391" cy="369332"/>
          </a:xfrm>
          <a:prstGeom prst="rect">
            <a:avLst/>
          </a:prstGeom>
          <a:no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altLang="zh-CN" dirty="0" smtClean="0"/>
              <a:t>NEXT</a:t>
            </a:r>
            <a:endParaRPr lang="en-US" altLang="zh-CN" dirty="0"/>
          </a:p>
        </p:txBody>
      </p:sp>
    </p:spTree>
    <p:extLst>
      <p:ext uri="{BB962C8B-B14F-4D97-AF65-F5344CB8AC3E}">
        <p14:creationId xmlns:p14="http://schemas.microsoft.com/office/powerpoint/2010/main" val="32582686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t>方阵</a:t>
            </a:r>
            <a:r>
              <a:rPr lang="zh-CN" altLang="en-US" dirty="0" smtClean="0"/>
              <a:t>面太阳辐照量计算</a:t>
            </a:r>
            <a:endParaRPr lang="en-US" altLang="zh-CN" dirty="0" smtClean="0"/>
          </a:p>
          <a:p>
            <a:pPr marL="342900" indent="-342900">
              <a:lnSpc>
                <a:spcPct val="130000"/>
              </a:lnSpc>
              <a:buAutoNum type="arabicPeriod"/>
            </a:pPr>
            <a:r>
              <a:rPr lang="zh-CN" altLang="en-US" dirty="0" smtClean="0"/>
              <a:t>计算各月发电盈亏量</a:t>
            </a:r>
            <a:endParaRPr lang="en-US" altLang="zh-CN" dirty="0" smtClean="0"/>
          </a:p>
          <a:p>
            <a:pPr marL="342900" indent="-342900">
              <a:lnSpc>
                <a:spcPct val="130000"/>
              </a:lnSpc>
              <a:buAutoNum type="arabicPeriod"/>
            </a:pPr>
            <a:r>
              <a:rPr lang="zh-CN" altLang="en-US" dirty="0" smtClean="0"/>
              <a:t>计算方阵输出电流、蓄电池容量、光伏方阵容量</a:t>
            </a:r>
            <a:endParaRPr lang="en-US" altLang="zh-CN" dirty="0" smtClean="0"/>
          </a:p>
          <a:p>
            <a:pPr marL="342900" indent="-342900">
              <a:lnSpc>
                <a:spcPct val="130000"/>
              </a:lnSpc>
              <a:buAutoNum type="arabicPeriod"/>
            </a:pPr>
            <a:r>
              <a:rPr lang="zh-CN" altLang="en-US" dirty="0"/>
              <a:t>光</a:t>
            </a:r>
            <a:r>
              <a:rPr lang="zh-CN" altLang="en-US" dirty="0" smtClean="0"/>
              <a:t>伏阵列最大安装容量计算</a:t>
            </a:r>
            <a:endParaRPr lang="en-US" altLang="zh-CN" dirty="0" smtClean="0"/>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6" name="文本框 5"/>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7" name="文本框 6"/>
          <p:cNvSpPr txBox="1"/>
          <p:nvPr/>
        </p:nvSpPr>
        <p:spPr>
          <a:xfrm>
            <a:off x="3263314" y="1046921"/>
            <a:ext cx="3413114" cy="369332"/>
          </a:xfrm>
          <a:prstGeom prst="rect">
            <a:avLst/>
          </a:prstGeom>
          <a:noFill/>
        </p:spPr>
        <p:txBody>
          <a:bodyPr wrap="none" rtlCol="0">
            <a:spAutoFit/>
          </a:bodyPr>
          <a:lstStyle/>
          <a:p>
            <a:r>
              <a:rPr lang="en-US" altLang="zh-CN" dirty="0" smtClean="0"/>
              <a:t>1. </a:t>
            </a:r>
            <a:r>
              <a:rPr lang="zh-CN" altLang="en-US" dirty="0" smtClean="0"/>
              <a:t>请选择光伏组件屋面安装方式</a:t>
            </a:r>
            <a:endParaRPr lang="en-US" altLang="zh-CN" dirty="0"/>
          </a:p>
        </p:txBody>
      </p:sp>
      <p:sp>
        <p:nvSpPr>
          <p:cNvPr id="28" name="矩形 27"/>
          <p:cNvSpPr/>
          <p:nvPr/>
        </p:nvSpPr>
        <p:spPr>
          <a:xfrm>
            <a:off x="3569813" y="2719350"/>
            <a:ext cx="1800493" cy="307777"/>
          </a:xfrm>
          <a:prstGeom prst="rect">
            <a:avLst/>
          </a:prstGeom>
        </p:spPr>
        <p:txBody>
          <a:bodyPr wrap="none">
            <a:spAutoFit/>
          </a:bodyPr>
          <a:lstStyle/>
          <a:p>
            <a:pPr algn="just">
              <a:spcAft>
                <a:spcPts val="0"/>
              </a:spcAft>
            </a:pPr>
            <a:r>
              <a:rPr lang="zh-CN" altLang="en-US" sz="1400" kern="100" dirty="0" smtClean="0">
                <a:latin typeface="Calibri" panose="020F0502020204030204" pitchFamily="34" charset="0"/>
                <a:cs typeface="Times New Roman" panose="02020603050405020304" pitchFamily="18" charset="0"/>
              </a:rPr>
              <a:t>坡</a:t>
            </a:r>
            <a:r>
              <a:rPr lang="zh-CN" altLang="zh-CN" sz="1400" kern="100" dirty="0" smtClean="0">
                <a:latin typeface="Calibri" panose="020F0502020204030204" pitchFamily="34" charset="0"/>
                <a:cs typeface="Times New Roman" panose="02020603050405020304" pitchFamily="18" charset="0"/>
              </a:rPr>
              <a:t>屋面</a:t>
            </a:r>
            <a:r>
              <a:rPr lang="zh-CN" altLang="en-US" sz="1400" kern="100" dirty="0" smtClean="0">
                <a:latin typeface="Calibri" panose="020F0502020204030204" pitchFamily="34" charset="0"/>
                <a:cs typeface="Times New Roman" panose="02020603050405020304" pitchFamily="18" charset="0"/>
              </a:rPr>
              <a:t>平行架空</a:t>
            </a:r>
            <a:r>
              <a:rPr lang="zh-CN" altLang="zh-CN" sz="1400" kern="100" dirty="0" smtClean="0">
                <a:latin typeface="Calibri" panose="020F0502020204030204" pitchFamily="34" charset="0"/>
                <a:cs typeface="Times New Roman" panose="02020603050405020304" pitchFamily="18" charset="0"/>
              </a:rPr>
              <a:t>安装</a:t>
            </a:r>
            <a:endParaRPr lang="zh-CN" altLang="zh-CN" sz="1400" kern="100" dirty="0">
              <a:latin typeface="Calibri" panose="020F0502020204030204" pitchFamily="34" charset="0"/>
              <a:cs typeface="Times New Roman" panose="02020603050405020304" pitchFamily="18" charset="0"/>
            </a:endParaRPr>
          </a:p>
        </p:txBody>
      </p:sp>
      <p:sp>
        <p:nvSpPr>
          <p:cNvPr id="29" name="矩形 28"/>
          <p:cNvSpPr/>
          <p:nvPr/>
        </p:nvSpPr>
        <p:spPr>
          <a:xfrm>
            <a:off x="6372512" y="2719350"/>
            <a:ext cx="1800493" cy="307777"/>
          </a:xfrm>
          <a:prstGeom prst="rect">
            <a:avLst/>
          </a:prstGeom>
        </p:spPr>
        <p:txBody>
          <a:bodyPr wrap="none">
            <a:spAutoFit/>
          </a:bodyPr>
          <a:lstStyle/>
          <a:p>
            <a:r>
              <a:rPr lang="zh-CN" altLang="zh-CN" sz="1400" dirty="0"/>
              <a:t>坡屋面顺坡镶嵌安装</a:t>
            </a:r>
            <a:endParaRPr lang="zh-CN" altLang="en-US" sz="1400" dirty="0"/>
          </a:p>
        </p:txBody>
      </p:sp>
      <p:sp>
        <p:nvSpPr>
          <p:cNvPr id="37" name="文本框 36"/>
          <p:cNvSpPr txBox="1"/>
          <p:nvPr/>
        </p:nvSpPr>
        <p:spPr>
          <a:xfrm>
            <a:off x="3263314" y="3049780"/>
            <a:ext cx="3182281" cy="369332"/>
          </a:xfrm>
          <a:prstGeom prst="rect">
            <a:avLst/>
          </a:prstGeom>
          <a:noFill/>
        </p:spPr>
        <p:txBody>
          <a:bodyPr wrap="none" rtlCol="0">
            <a:spAutoFit/>
          </a:bodyPr>
          <a:lstStyle/>
          <a:p>
            <a:r>
              <a:rPr lang="en-US" altLang="zh-CN" dirty="0" smtClean="0"/>
              <a:t>2. </a:t>
            </a:r>
            <a:r>
              <a:rPr lang="zh-CN" altLang="en-US" dirty="0" smtClean="0"/>
              <a:t>光伏阵列最大安装容量计算</a:t>
            </a:r>
            <a:endParaRPr lang="en-US" altLang="zh-CN" dirty="0"/>
          </a:p>
        </p:txBody>
      </p:sp>
      <p:sp>
        <p:nvSpPr>
          <p:cNvPr id="38" name="文本框 37"/>
          <p:cNvSpPr txBox="1"/>
          <p:nvPr/>
        </p:nvSpPr>
        <p:spPr>
          <a:xfrm>
            <a:off x="3612253" y="1438906"/>
            <a:ext cx="1715611" cy="1588220"/>
          </a:xfrm>
          <a:prstGeom prst="rect">
            <a:avLst/>
          </a:prstGeom>
          <a:noFill/>
          <a:ln>
            <a:solidFill>
              <a:schemeClr val="bg1">
                <a:lumMod val="65000"/>
              </a:schemeClr>
            </a:solidFill>
            <a:prstDash val="sysDash"/>
          </a:ln>
        </p:spPr>
        <p:txBody>
          <a:bodyPr wrap="square" rtlCol="0">
            <a:spAutoFit/>
          </a:bodyPr>
          <a:lstStyle/>
          <a:p>
            <a:endParaRPr lang="zh-CN" altLang="en-US" dirty="0"/>
          </a:p>
        </p:txBody>
      </p:sp>
      <p:sp>
        <p:nvSpPr>
          <p:cNvPr id="39" name="文本框 38"/>
          <p:cNvSpPr txBox="1"/>
          <p:nvPr/>
        </p:nvSpPr>
        <p:spPr>
          <a:xfrm>
            <a:off x="3265645" y="3398463"/>
            <a:ext cx="2608406" cy="369332"/>
          </a:xfrm>
          <a:prstGeom prst="rect">
            <a:avLst/>
          </a:prstGeom>
          <a:noFill/>
        </p:spPr>
        <p:txBody>
          <a:bodyPr wrap="none" rtlCol="0">
            <a:spAutoFit/>
          </a:bodyPr>
          <a:lstStyle/>
          <a:p>
            <a:pPr marL="342900" indent="-342900">
              <a:buFont typeface="+mj-ea"/>
              <a:buAutoNum type="circleNumDbPlain"/>
            </a:pPr>
            <a:r>
              <a:rPr lang="zh-CN" altLang="en-US" dirty="0" smtClean="0"/>
              <a:t>请输入光伏组件参数</a:t>
            </a:r>
            <a:endParaRPr lang="en-US" altLang="zh-CN" dirty="0"/>
          </a:p>
        </p:txBody>
      </p:sp>
      <p:sp>
        <p:nvSpPr>
          <p:cNvPr id="40" name="圆角矩形 39"/>
          <p:cNvSpPr/>
          <p:nvPr/>
        </p:nvSpPr>
        <p:spPr>
          <a:xfrm>
            <a:off x="4250620" y="375417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41" name="文本框 40"/>
              <p:cNvSpPr txBox="1"/>
              <p:nvPr/>
            </p:nvSpPr>
            <p:spPr>
              <a:xfrm>
                <a:off x="3263314" y="3668223"/>
                <a:ext cx="1011752" cy="369332"/>
              </a:xfrm>
              <a:prstGeom prst="rect">
                <a:avLst/>
              </a:prstGeom>
              <a:noFill/>
            </p:spPr>
            <p:txBody>
              <a:bodyPr wrap="none" rtlCol="0">
                <a:spAutoFit/>
              </a:bodyPr>
              <a:lstStyle/>
              <a:p>
                <a:r>
                  <a:rPr lang="zh-CN" altLang="en-US" dirty="0" smtClean="0"/>
                  <a:t>高度</a:t>
                </a:r>
                <a14:m>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oMath>
                </a14:m>
                <a:endParaRPr lang="en-US" altLang="zh-CN" dirty="0"/>
              </a:p>
            </p:txBody>
          </p:sp>
        </mc:Choice>
        <mc:Fallback xmlns="">
          <p:sp>
            <p:nvSpPr>
              <p:cNvPr id="41" name="文本框 40"/>
              <p:cNvSpPr txBox="1">
                <a:spLocks noRot="1" noChangeAspect="1" noMove="1" noResize="1" noEditPoints="1" noAdjustHandles="1" noChangeArrowheads="1" noChangeShapeType="1" noTextEdit="1"/>
              </p:cNvSpPr>
              <p:nvPr/>
            </p:nvSpPr>
            <p:spPr>
              <a:xfrm>
                <a:off x="3263314" y="3668223"/>
                <a:ext cx="1011752" cy="369332"/>
              </a:xfrm>
              <a:prstGeom prst="rect">
                <a:avLst/>
              </a:prstGeom>
              <a:blipFill rotWithShape="0">
                <a:blip r:embed="rId2"/>
                <a:stretch>
                  <a:fillRect l="-4819" t="-15000"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5021061" y="3668223"/>
                <a:ext cx="4355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oMath>
                  </m:oMathPara>
                </a14:m>
                <a:endParaRPr lang="en-US" altLang="zh-CN" dirty="0"/>
              </a:p>
            </p:txBody>
          </p:sp>
        </mc:Choice>
        <mc:Fallback xmlns="">
          <p:sp>
            <p:nvSpPr>
              <p:cNvPr id="42" name="文本框 41"/>
              <p:cNvSpPr txBox="1">
                <a:spLocks noRot="1" noChangeAspect="1" noMove="1" noResize="1" noEditPoints="1" noAdjustHandles="1" noChangeArrowheads="1" noChangeShapeType="1" noTextEdit="1"/>
              </p:cNvSpPr>
              <p:nvPr/>
            </p:nvSpPr>
            <p:spPr>
              <a:xfrm>
                <a:off x="5021061" y="3668223"/>
                <a:ext cx="435504" cy="369332"/>
              </a:xfrm>
              <a:prstGeom prst="rect">
                <a:avLst/>
              </a:prstGeom>
              <a:blipFill rotWithShape="0">
                <a:blip r:embed="rId3"/>
                <a:stretch>
                  <a:fillRect/>
                </a:stretch>
              </a:blipFill>
            </p:spPr>
            <p:txBody>
              <a:bodyPr/>
              <a:lstStyle/>
              <a:p>
                <a:r>
                  <a:rPr lang="zh-CN" altLang="en-US">
                    <a:noFill/>
                  </a:rPr>
                  <a:t> </a:t>
                </a:r>
              </a:p>
            </p:txBody>
          </p:sp>
        </mc:Fallback>
      </mc:AlternateContent>
      <p:sp>
        <p:nvSpPr>
          <p:cNvPr id="43" name="圆角矩形 42"/>
          <p:cNvSpPr/>
          <p:nvPr/>
        </p:nvSpPr>
        <p:spPr>
          <a:xfrm>
            <a:off x="6605655" y="375089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44" name="文本框 43"/>
              <p:cNvSpPr txBox="1"/>
              <p:nvPr/>
            </p:nvSpPr>
            <p:spPr>
              <a:xfrm>
                <a:off x="5508880" y="3668223"/>
                <a:ext cx="1096775" cy="369332"/>
              </a:xfrm>
              <a:prstGeom prst="rect">
                <a:avLst/>
              </a:prstGeom>
              <a:noFill/>
            </p:spPr>
            <p:txBody>
              <a:bodyPr wrap="none" rtlCol="0">
                <a:spAutoFit/>
              </a:bodyPr>
              <a:lstStyle/>
              <a:p>
                <a:r>
                  <a:rPr lang="zh-CN" altLang="en-US" dirty="0" smtClean="0"/>
                  <a:t>宽度</a:t>
                </a:r>
                <a14:m>
                  <m:oMath xmlns:m="http://schemas.openxmlformats.org/officeDocument/2006/math">
                    <m:r>
                      <m:rPr>
                        <m:sty m:val="p"/>
                      </m:rPr>
                      <a:rPr lang="en-US" altLang="zh-CN" b="0" i="0" smtClean="0">
                        <a:latin typeface="Cambria Math" panose="02040503050406030204" pitchFamily="18" charset="0"/>
                      </a:rPr>
                      <m:t>W</m:t>
                    </m:r>
                    <m:r>
                      <a:rPr lang="en-US" altLang="zh-CN" b="0" i="1" smtClean="0">
                        <a:latin typeface="Cambria Math" panose="02040503050406030204" pitchFamily="18" charset="0"/>
                      </a:rPr>
                      <m:t>=</m:t>
                    </m:r>
                  </m:oMath>
                </a14:m>
                <a:endParaRPr lang="en-US" altLang="zh-CN" dirty="0"/>
              </a:p>
            </p:txBody>
          </p:sp>
        </mc:Choice>
        <mc:Fallback xmlns="">
          <p:sp>
            <p:nvSpPr>
              <p:cNvPr id="44" name="文本框 43"/>
              <p:cNvSpPr txBox="1">
                <a:spLocks noRot="1" noChangeAspect="1" noMove="1" noResize="1" noEditPoints="1" noAdjustHandles="1" noChangeArrowheads="1" noChangeShapeType="1" noTextEdit="1"/>
              </p:cNvSpPr>
              <p:nvPr/>
            </p:nvSpPr>
            <p:spPr>
              <a:xfrm>
                <a:off x="5508880" y="3668223"/>
                <a:ext cx="1096775" cy="369332"/>
              </a:xfrm>
              <a:prstGeom prst="rect">
                <a:avLst/>
              </a:prstGeom>
              <a:blipFill rotWithShape="0">
                <a:blip r:embed="rId4"/>
                <a:stretch>
                  <a:fillRect l="-5000" t="-15000"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7376096" y="3664943"/>
                <a:ext cx="4355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oMath>
                  </m:oMathPara>
                </a14:m>
                <a:endParaRPr lang="en-US" altLang="zh-CN" dirty="0"/>
              </a:p>
            </p:txBody>
          </p:sp>
        </mc:Choice>
        <mc:Fallback xmlns="">
          <p:sp>
            <p:nvSpPr>
              <p:cNvPr id="45" name="文本框 44"/>
              <p:cNvSpPr txBox="1">
                <a:spLocks noRot="1" noChangeAspect="1" noMove="1" noResize="1" noEditPoints="1" noAdjustHandles="1" noChangeArrowheads="1" noChangeShapeType="1" noTextEdit="1"/>
              </p:cNvSpPr>
              <p:nvPr/>
            </p:nvSpPr>
            <p:spPr>
              <a:xfrm>
                <a:off x="7376096" y="3664943"/>
                <a:ext cx="435504" cy="36933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3263314" y="4003284"/>
                <a:ext cx="2653227" cy="369332"/>
              </a:xfrm>
              <a:prstGeom prst="rect">
                <a:avLst/>
              </a:prstGeom>
              <a:noFill/>
            </p:spPr>
            <p:txBody>
              <a:bodyPr wrap="none" rtlCol="0">
                <a:spAutoFit/>
              </a:bodyPr>
              <a:lstStyle/>
              <a:p>
                <a:r>
                  <a:rPr lang="zh-CN" altLang="en-US" dirty="0" smtClean="0"/>
                  <a:t>单片光伏组件功率</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𝑃</m:t>
                        </m:r>
                      </m:sub>
                    </m:sSub>
                    <m:r>
                      <a:rPr lang="en-US" altLang="zh-CN" b="0" i="1" smtClean="0">
                        <a:latin typeface="Cambria Math" panose="02040503050406030204" pitchFamily="18" charset="0"/>
                      </a:rPr>
                      <m:t>=</m:t>
                    </m:r>
                  </m:oMath>
                </a14:m>
                <a:endParaRPr lang="en-US" altLang="zh-CN" dirty="0"/>
              </a:p>
            </p:txBody>
          </p:sp>
        </mc:Choice>
        <mc:Fallback xmlns="">
          <p:sp>
            <p:nvSpPr>
              <p:cNvPr id="46" name="文本框 45"/>
              <p:cNvSpPr txBox="1">
                <a:spLocks noRot="1" noChangeAspect="1" noMove="1" noResize="1" noEditPoints="1" noAdjustHandles="1" noChangeArrowheads="1" noChangeShapeType="1" noTextEdit="1"/>
              </p:cNvSpPr>
              <p:nvPr/>
            </p:nvSpPr>
            <p:spPr>
              <a:xfrm>
                <a:off x="3263314" y="4003284"/>
                <a:ext cx="2653227" cy="369332"/>
              </a:xfrm>
              <a:prstGeom prst="rect">
                <a:avLst/>
              </a:prstGeom>
              <a:blipFill rotWithShape="0">
                <a:blip r:embed="rId6"/>
                <a:stretch>
                  <a:fillRect l="-1835" t="-15000" b="-21667"/>
                </a:stretch>
              </a:blipFill>
            </p:spPr>
            <p:txBody>
              <a:bodyPr/>
              <a:lstStyle/>
              <a:p>
                <a:r>
                  <a:rPr lang="zh-CN" altLang="en-US">
                    <a:noFill/>
                  </a:rPr>
                  <a:t> </a:t>
                </a:r>
              </a:p>
            </p:txBody>
          </p:sp>
        </mc:Fallback>
      </mc:AlternateContent>
      <p:sp>
        <p:nvSpPr>
          <p:cNvPr id="47" name="圆角矩形 46"/>
          <p:cNvSpPr/>
          <p:nvPr/>
        </p:nvSpPr>
        <p:spPr>
          <a:xfrm>
            <a:off x="5792110" y="4098177"/>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48" name="文本框 47"/>
              <p:cNvSpPr txBox="1"/>
              <p:nvPr/>
            </p:nvSpPr>
            <p:spPr>
              <a:xfrm>
                <a:off x="6562551" y="4012227"/>
                <a:ext cx="4662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m:t>
                      </m:r>
                    </m:oMath>
                  </m:oMathPara>
                </a14:m>
                <a:endParaRPr lang="en-US" altLang="zh-CN" dirty="0"/>
              </a:p>
            </p:txBody>
          </p:sp>
        </mc:Choice>
        <mc:Fallback xmlns="">
          <p:sp>
            <p:nvSpPr>
              <p:cNvPr id="48" name="文本框 47"/>
              <p:cNvSpPr txBox="1">
                <a:spLocks noRot="1" noChangeAspect="1" noMove="1" noResize="1" noEditPoints="1" noAdjustHandles="1" noChangeArrowheads="1" noChangeShapeType="1" noTextEdit="1"/>
              </p:cNvSpPr>
              <p:nvPr/>
            </p:nvSpPr>
            <p:spPr>
              <a:xfrm>
                <a:off x="6562551" y="4012227"/>
                <a:ext cx="466217" cy="369332"/>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3263314" y="4330223"/>
                <a:ext cx="3901646" cy="369332"/>
              </a:xfrm>
              <a:prstGeom prst="rect">
                <a:avLst/>
              </a:prstGeom>
              <a:noFill/>
            </p:spPr>
            <p:txBody>
              <a:bodyPr wrap="none" rtlCol="0">
                <a:spAutoFit/>
              </a:bodyPr>
              <a:lstStyle/>
              <a:p>
                <a:pPr marL="342900" indent="-342900">
                  <a:buFont typeface="+mj-ea"/>
                  <a:buAutoNum type="circleNumDbPlain" startAt="2"/>
                </a:pPr>
                <a:r>
                  <a:rPr lang="zh-CN" altLang="en-US" dirty="0" smtClean="0"/>
                  <a:t>请输入光伏组件有效面积系数</a:t>
                </a:r>
                <a14:m>
                  <m:oMath xmlns:m="http://schemas.openxmlformats.org/officeDocument/2006/math">
                    <m:r>
                      <a:rPr lang="zh-CN" altLang="en-US" i="1" smtClean="0">
                        <a:latin typeface="Cambria Math" panose="02040503050406030204" pitchFamily="18" charset="0"/>
                      </a:rPr>
                      <m:t>𝜌</m:t>
                    </m:r>
                    <m:r>
                      <a:rPr lang="en-US" altLang="zh-CN" b="0" i="1" smtClean="0">
                        <a:latin typeface="Cambria Math" panose="02040503050406030204" pitchFamily="18" charset="0"/>
                      </a:rPr>
                      <m:t>=</m:t>
                    </m:r>
                  </m:oMath>
                </a14:m>
                <a:endParaRPr lang="en-US" altLang="zh-CN" dirty="0"/>
              </a:p>
            </p:txBody>
          </p:sp>
        </mc:Choice>
        <mc:Fallback xmlns="">
          <p:sp>
            <p:nvSpPr>
              <p:cNvPr id="49" name="文本框 48"/>
              <p:cNvSpPr txBox="1">
                <a:spLocks noRot="1" noChangeAspect="1" noMove="1" noResize="1" noEditPoints="1" noAdjustHandles="1" noChangeArrowheads="1" noChangeShapeType="1" noTextEdit="1"/>
              </p:cNvSpPr>
              <p:nvPr/>
            </p:nvSpPr>
            <p:spPr>
              <a:xfrm>
                <a:off x="3263314" y="4330223"/>
                <a:ext cx="3901646" cy="369332"/>
              </a:xfrm>
              <a:prstGeom prst="rect">
                <a:avLst/>
              </a:prstGeom>
              <a:blipFill rotWithShape="0">
                <a:blip r:embed="rId8"/>
                <a:stretch>
                  <a:fillRect l="-625" t="-13115" b="-19672"/>
                </a:stretch>
              </a:blipFill>
            </p:spPr>
            <p:txBody>
              <a:bodyPr/>
              <a:lstStyle/>
              <a:p>
                <a:r>
                  <a:rPr lang="zh-CN" altLang="en-US">
                    <a:noFill/>
                  </a:rPr>
                  <a:t> </a:t>
                </a:r>
              </a:p>
            </p:txBody>
          </p:sp>
        </mc:Fallback>
      </mc:AlternateContent>
      <p:sp>
        <p:nvSpPr>
          <p:cNvPr id="50" name="圆角矩形 49"/>
          <p:cNvSpPr/>
          <p:nvPr/>
        </p:nvSpPr>
        <p:spPr>
          <a:xfrm>
            <a:off x="7060973" y="4413512"/>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0.9</a:t>
            </a:r>
            <a:endParaRPr lang="zh-CN" altLang="en-US" dirty="0"/>
          </a:p>
        </p:txBody>
      </p:sp>
      <mc:AlternateContent xmlns:mc="http://schemas.openxmlformats.org/markup-compatibility/2006" xmlns:a14="http://schemas.microsoft.com/office/drawing/2010/main">
        <mc:Choice Requires="a14">
          <p:sp>
            <p:nvSpPr>
              <p:cNvPr id="51" name="矩形 50"/>
              <p:cNvSpPr/>
              <p:nvPr/>
            </p:nvSpPr>
            <p:spPr>
              <a:xfrm>
                <a:off x="3263314" y="4678651"/>
                <a:ext cx="8760364" cy="523220"/>
              </a:xfrm>
              <a:prstGeom prst="rect">
                <a:avLst/>
              </a:prstGeom>
            </p:spPr>
            <p:txBody>
              <a:bodyPr wrap="square">
                <a:spAutoFit/>
              </a:bodyPr>
              <a:lstStyle/>
              <a:p>
                <a:r>
                  <a:rPr lang="zh-CN" altLang="zh-CN" sz="1400" dirty="0" smtClean="0"/>
                  <a:t>考虑坡屋面平行架空安装需设置检修疏散通道，因此</a:t>
                </a:r>
                <a14:m>
                  <m:oMath xmlns:m="http://schemas.openxmlformats.org/officeDocument/2006/math">
                    <m:r>
                      <a:rPr lang="en-US" altLang="zh-CN" sz="1400" i="1">
                        <a:latin typeface="Cambria Math" panose="02040503050406030204" pitchFamily="18" charset="0"/>
                      </a:rPr>
                      <m:t>𝜌</m:t>
                    </m:r>
                  </m:oMath>
                </a14:m>
                <a:r>
                  <a:rPr lang="zh-CN" altLang="zh-CN" sz="1400" dirty="0"/>
                  <a:t>取</a:t>
                </a:r>
                <a:r>
                  <a:rPr lang="en-US" altLang="zh-CN" sz="1400" dirty="0"/>
                  <a:t>0.9</a:t>
                </a:r>
                <a:r>
                  <a:rPr lang="zh-CN" altLang="zh-CN" sz="1400" dirty="0" smtClean="0"/>
                  <a:t>；</a:t>
                </a:r>
                <a:r>
                  <a:rPr lang="en-US" altLang="zh-CN" sz="1400" dirty="0"/>
                  <a:t> </a:t>
                </a:r>
                <a14:m>
                  <m:oMath xmlns:m="http://schemas.openxmlformats.org/officeDocument/2006/math">
                    <m:r>
                      <m:rPr>
                        <m:sty m:val="p"/>
                      </m:rPr>
                      <a:rPr lang="en-US" altLang="zh-CN" sz="1400">
                        <a:latin typeface="Cambria Math" panose="02040503050406030204" pitchFamily="18" charset="0"/>
                      </a:rPr>
                      <m:t>Γ</m:t>
                    </m:r>
                  </m:oMath>
                </a14:m>
                <a:r>
                  <a:rPr lang="zh-CN" altLang="en-US" sz="1400" dirty="0" smtClean="0"/>
                  <a:t>为</a:t>
                </a:r>
                <a:r>
                  <a:rPr lang="zh-CN" altLang="zh-CN" sz="1400" dirty="0"/>
                  <a:t>坡屋面上安装光伏板的某朝向屋面占总坡屋面面积的比例</a:t>
                </a:r>
                <a:endParaRPr lang="zh-CN" altLang="en-US" sz="1400" dirty="0"/>
              </a:p>
            </p:txBody>
          </p:sp>
        </mc:Choice>
        <mc:Fallback xmlns="">
          <p:sp>
            <p:nvSpPr>
              <p:cNvPr id="51" name="矩形 50"/>
              <p:cNvSpPr>
                <a:spLocks noRot="1" noChangeAspect="1" noMove="1" noResize="1" noEditPoints="1" noAdjustHandles="1" noChangeArrowheads="1" noChangeShapeType="1" noTextEdit="1"/>
              </p:cNvSpPr>
              <p:nvPr/>
            </p:nvSpPr>
            <p:spPr>
              <a:xfrm>
                <a:off x="3263314" y="4678651"/>
                <a:ext cx="8760364" cy="523220"/>
              </a:xfrm>
              <a:prstGeom prst="rect">
                <a:avLst/>
              </a:prstGeom>
              <a:blipFill rotWithShape="0">
                <a:blip r:embed="rId9"/>
                <a:stretch>
                  <a:fillRect l="-209" t="-3488" b="-9302"/>
                </a:stretch>
              </a:blipFill>
            </p:spPr>
            <p:txBody>
              <a:bodyPr/>
              <a:lstStyle/>
              <a:p>
                <a:r>
                  <a:rPr lang="zh-CN" altLang="en-US">
                    <a:noFill/>
                  </a:rPr>
                  <a:t> </a:t>
                </a:r>
              </a:p>
            </p:txBody>
          </p:sp>
        </mc:Fallback>
      </mc:AlternateContent>
      <p:sp>
        <p:nvSpPr>
          <p:cNvPr id="52" name="文本框 51"/>
          <p:cNvSpPr txBox="1"/>
          <p:nvPr/>
        </p:nvSpPr>
        <p:spPr>
          <a:xfrm>
            <a:off x="3263314" y="5138574"/>
            <a:ext cx="1454244" cy="369332"/>
          </a:xfrm>
          <a:prstGeom prst="rect">
            <a:avLst/>
          </a:prstGeom>
          <a:noFill/>
        </p:spPr>
        <p:txBody>
          <a:bodyPr wrap="none" rtlCol="0">
            <a:spAutoFit/>
          </a:bodyPr>
          <a:lstStyle/>
          <a:p>
            <a:pPr marL="342900" indent="-342900">
              <a:buFont typeface="+mj-ea"/>
              <a:buAutoNum type="circleNumDbPlain" startAt="3"/>
            </a:pPr>
            <a:r>
              <a:rPr lang="zh-CN" altLang="en-US" dirty="0" smtClean="0"/>
              <a:t>开始计算</a:t>
            </a:r>
            <a:endParaRPr lang="en-US" altLang="zh-CN" dirty="0"/>
          </a:p>
        </p:txBody>
      </p:sp>
      <mc:AlternateContent xmlns:mc="http://schemas.openxmlformats.org/markup-compatibility/2006" xmlns:a14="http://schemas.microsoft.com/office/drawing/2010/main">
        <mc:Choice Requires="a14">
          <p:sp>
            <p:nvSpPr>
              <p:cNvPr id="55" name="矩形 54"/>
              <p:cNvSpPr/>
              <p:nvPr/>
            </p:nvSpPr>
            <p:spPr>
              <a:xfrm>
                <a:off x="3263314" y="5507906"/>
                <a:ext cx="3890168" cy="375552"/>
              </a:xfrm>
              <a:prstGeom prst="rect">
                <a:avLst/>
              </a:prstGeom>
            </p:spPr>
            <p:txBody>
              <a:bodyPr wrap="none">
                <a:spAutoFit/>
              </a:bodyPr>
              <a:lstStyle/>
              <a:p>
                <a:r>
                  <a:rPr lang="zh-CN" altLang="zh-CN" dirty="0" smtClean="0">
                    <a:latin typeface="Calibri" panose="020F0502020204030204" pitchFamily="34" charset="0"/>
                    <a:cs typeface="Times New Roman" panose="02020603050405020304" pitchFamily="18" charset="0"/>
                  </a:rPr>
                  <a:t>光伏</a:t>
                </a:r>
                <a:r>
                  <a:rPr lang="zh-CN" altLang="en-US" dirty="0">
                    <a:latin typeface="Calibri" panose="020F0502020204030204" pitchFamily="34" charset="0"/>
                    <a:cs typeface="Times New Roman" panose="02020603050405020304" pitchFamily="18" charset="0"/>
                  </a:rPr>
                  <a:t>阵列</a:t>
                </a:r>
                <a:r>
                  <a:rPr lang="zh-CN" altLang="zh-CN" dirty="0" smtClean="0">
                    <a:latin typeface="Calibri" panose="020F0502020204030204" pitchFamily="34" charset="0"/>
                    <a:cs typeface="Times New Roman" panose="02020603050405020304" pitchFamily="18" charset="0"/>
                  </a:rPr>
                  <a:t>最大</a:t>
                </a:r>
                <a:r>
                  <a:rPr lang="zh-CN" altLang="en-US" dirty="0" smtClean="0">
                    <a:latin typeface="Calibri" panose="020F0502020204030204" pitchFamily="34" charset="0"/>
                    <a:cs typeface="Times New Roman" panose="02020603050405020304" pitchFamily="18" charset="0"/>
                  </a:rPr>
                  <a:t>安装</a:t>
                </a:r>
                <a:r>
                  <a:rPr lang="zh-CN" altLang="zh-CN" dirty="0" smtClean="0">
                    <a:latin typeface="Calibri" panose="020F0502020204030204" pitchFamily="34" charset="0"/>
                    <a:cs typeface="Times New Roman" panose="02020603050405020304" pitchFamily="18" charset="0"/>
                  </a:rPr>
                  <a:t>容量</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𝑃</m:t>
                        </m:r>
                      </m:e>
                      <m:sub>
                        <m:r>
                          <a:rPr lang="en-US" altLang="zh-CN" i="1">
                            <a:latin typeface="Cambria Math" panose="02040503050406030204" pitchFamily="18" charset="0"/>
                            <a:cs typeface="Times New Roman" panose="02020603050405020304" pitchFamily="18" charset="0"/>
                          </a:rPr>
                          <m:t>𝑚</m:t>
                        </m:r>
                      </m:sub>
                    </m:sSub>
                    <m:r>
                      <a:rPr lang="en-US" altLang="zh-CN" b="0" i="1" smtClean="0">
                        <a:latin typeface="Cambria Math" panose="02040503050406030204" pitchFamily="18" charset="0"/>
                        <a:cs typeface="Times New Roman" panose="02020603050405020304" pitchFamily="18" charset="0"/>
                      </a:rPr>
                      <m:t>=</m:t>
                    </m:r>
                    <m:r>
                      <a:rPr lang="en-US" altLang="zh-CN" b="0" i="0" smtClean="0">
                        <a:latin typeface="Cambria Math" panose="02040503050406030204" pitchFamily="18" charset="0"/>
                        <a:cs typeface="Times New Roman" panose="02020603050405020304" pitchFamily="18" charset="0"/>
                      </a:rPr>
                      <m:t>    </m:t>
                    </m:r>
                    <m:r>
                      <m:rPr>
                        <m:sty m:val="p"/>
                      </m:rPr>
                      <a:rPr lang="en-US" altLang="zh-CN">
                        <a:latin typeface="Cambria Math" panose="02040503050406030204" pitchFamily="18" charset="0"/>
                      </a:rPr>
                      <m:t>W</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oMath>
                </a14:m>
                <a:endParaRPr lang="zh-CN" altLang="en-US" dirty="0"/>
              </a:p>
            </p:txBody>
          </p:sp>
        </mc:Choice>
        <mc:Fallback xmlns="">
          <p:sp>
            <p:nvSpPr>
              <p:cNvPr id="55" name="矩形 54"/>
              <p:cNvSpPr>
                <a:spLocks noRot="1" noChangeAspect="1" noMove="1" noResize="1" noEditPoints="1" noAdjustHandles="1" noChangeArrowheads="1" noChangeShapeType="1" noTextEdit="1"/>
              </p:cNvSpPr>
              <p:nvPr/>
            </p:nvSpPr>
            <p:spPr>
              <a:xfrm>
                <a:off x="3263314" y="5507906"/>
                <a:ext cx="3890168" cy="375552"/>
              </a:xfrm>
              <a:prstGeom prst="rect">
                <a:avLst/>
              </a:prstGeom>
              <a:blipFill rotWithShape="0">
                <a:blip r:embed="rId10"/>
                <a:stretch>
                  <a:fillRect l="-1254" t="-13115" b="-21311"/>
                </a:stretch>
              </a:blipFill>
            </p:spPr>
            <p:txBody>
              <a:bodyPr/>
              <a:lstStyle/>
              <a:p>
                <a:r>
                  <a:rPr lang="zh-CN" altLang="en-US">
                    <a:noFill/>
                  </a:rPr>
                  <a:t> </a:t>
                </a:r>
              </a:p>
            </p:txBody>
          </p:sp>
        </mc:Fallback>
      </mc:AlternateContent>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85401" y="1474533"/>
            <a:ext cx="1569316" cy="1176987"/>
          </a:xfrm>
          <a:prstGeom prst="rect">
            <a:avLst/>
          </a:prstGeom>
        </p:spPr>
      </p:pic>
      <p:pic>
        <p:nvPicPr>
          <p:cNvPr id="8" name="图片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8100" y="1472135"/>
            <a:ext cx="1569315" cy="1176987"/>
          </a:xfrm>
          <a:prstGeom prst="rect">
            <a:avLst/>
          </a:prstGeom>
        </p:spPr>
      </p:pic>
      <mc:AlternateContent xmlns:mc="http://schemas.openxmlformats.org/markup-compatibility/2006" xmlns:a14="http://schemas.microsoft.com/office/drawing/2010/main">
        <mc:Choice Requires="a14">
          <p:sp>
            <p:nvSpPr>
              <p:cNvPr id="9" name="矩形 8"/>
              <p:cNvSpPr/>
              <p:nvPr/>
            </p:nvSpPr>
            <p:spPr>
              <a:xfrm>
                <a:off x="7940454" y="4377158"/>
                <a:ext cx="2622834" cy="369332"/>
              </a:xfrm>
              <a:prstGeom prst="rect">
                <a:avLst/>
              </a:prstGeom>
            </p:spPr>
            <p:txBody>
              <a:bodyPr wrap="none">
                <a:spAutoFit/>
              </a:bodyPr>
              <a:lstStyle/>
              <a:p>
                <a:r>
                  <a:rPr lang="zh-CN" altLang="zh-CN" dirty="0" smtClean="0">
                    <a:latin typeface="Calibri" panose="020F0502020204030204" pitchFamily="34" charset="0"/>
                    <a:cs typeface="Times New Roman" panose="02020603050405020304" pitchFamily="18" charset="0"/>
                  </a:rPr>
                  <a:t>坡屋面安装方位系数</a:t>
                </a:r>
                <a14:m>
                  <m:oMath xmlns:m="http://schemas.openxmlformats.org/officeDocument/2006/math">
                    <m:r>
                      <m:rPr>
                        <m:sty m:val="p"/>
                      </m:rPr>
                      <a:rPr lang="en-US" altLang="zh-CN">
                        <a:latin typeface="Cambria Math" panose="02040503050406030204" pitchFamily="18" charset="0"/>
                      </a:rPr>
                      <m:t>Γ</m:t>
                    </m:r>
                    <m:r>
                      <a:rPr lang="en-US" altLang="zh-CN" b="0" i="1" smtClean="0">
                        <a:latin typeface="Cambria Math" panose="02040503050406030204" pitchFamily="18" charset="0"/>
                      </a:rPr>
                      <m:t>=</m:t>
                    </m:r>
                  </m:oMath>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7940454" y="4377158"/>
                <a:ext cx="2622834" cy="369332"/>
              </a:xfrm>
              <a:prstGeom prst="rect">
                <a:avLst/>
              </a:prstGeom>
              <a:blipFill rotWithShape="0">
                <a:blip r:embed="rId13"/>
                <a:stretch>
                  <a:fillRect l="-2093" t="-13115" b="-19672"/>
                </a:stretch>
              </a:blipFill>
            </p:spPr>
            <p:txBody>
              <a:bodyPr/>
              <a:lstStyle/>
              <a:p>
                <a:r>
                  <a:rPr lang="zh-CN" altLang="en-US">
                    <a:noFill/>
                  </a:rPr>
                  <a:t> </a:t>
                </a:r>
              </a:p>
            </p:txBody>
          </p:sp>
        </mc:Fallback>
      </mc:AlternateContent>
      <p:sp>
        <p:nvSpPr>
          <p:cNvPr id="32" name="圆角矩形 31"/>
          <p:cNvSpPr/>
          <p:nvPr/>
        </p:nvSpPr>
        <p:spPr>
          <a:xfrm>
            <a:off x="10482151" y="4442652"/>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30" name="文本框 29"/>
          <p:cNvSpPr txBox="1"/>
          <p:nvPr/>
        </p:nvSpPr>
        <p:spPr>
          <a:xfrm>
            <a:off x="10760503" y="6350025"/>
            <a:ext cx="678391" cy="369332"/>
          </a:xfrm>
          <a:prstGeom prst="rect">
            <a:avLst/>
          </a:prstGeom>
          <a:no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altLang="zh-CN" dirty="0" smtClean="0"/>
              <a:t>NEXT</a:t>
            </a:r>
            <a:endParaRPr lang="en-US" altLang="zh-CN" dirty="0"/>
          </a:p>
        </p:txBody>
      </p:sp>
    </p:spTree>
    <p:extLst>
      <p:ext uri="{BB962C8B-B14F-4D97-AF65-F5344CB8AC3E}">
        <p14:creationId xmlns:p14="http://schemas.microsoft.com/office/powerpoint/2010/main" val="12718708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t>方阵</a:t>
            </a:r>
            <a:r>
              <a:rPr lang="zh-CN" altLang="en-US" dirty="0" smtClean="0"/>
              <a:t>面太阳辐照量计算</a:t>
            </a:r>
            <a:endParaRPr lang="en-US" altLang="zh-CN" dirty="0" smtClean="0"/>
          </a:p>
          <a:p>
            <a:pPr marL="342900" indent="-342900">
              <a:lnSpc>
                <a:spcPct val="130000"/>
              </a:lnSpc>
              <a:buAutoNum type="arabicPeriod"/>
            </a:pPr>
            <a:r>
              <a:rPr lang="zh-CN" altLang="en-US" dirty="0" smtClean="0"/>
              <a:t>计算各月发电盈亏量</a:t>
            </a:r>
            <a:endParaRPr lang="en-US" altLang="zh-CN" dirty="0" smtClean="0"/>
          </a:p>
          <a:p>
            <a:pPr marL="342900" indent="-342900">
              <a:lnSpc>
                <a:spcPct val="130000"/>
              </a:lnSpc>
              <a:buAutoNum type="arabicPeriod"/>
            </a:pPr>
            <a:r>
              <a:rPr lang="zh-CN" altLang="en-US" dirty="0" smtClean="0"/>
              <a:t>计算方阵输出电流、蓄电池容量、光伏方阵容量</a:t>
            </a:r>
            <a:endParaRPr lang="en-US" altLang="zh-CN" dirty="0" smtClean="0"/>
          </a:p>
          <a:p>
            <a:pPr marL="342900" indent="-342900">
              <a:lnSpc>
                <a:spcPct val="130000"/>
              </a:lnSpc>
              <a:buAutoNum type="arabicPeriod"/>
            </a:pPr>
            <a:r>
              <a:rPr lang="zh-CN" altLang="en-US" dirty="0"/>
              <a:t>光</a:t>
            </a:r>
            <a:r>
              <a:rPr lang="zh-CN" altLang="en-US" dirty="0" smtClean="0"/>
              <a:t>伏阵列最大安装容量计算</a:t>
            </a:r>
            <a:endParaRPr lang="en-US" altLang="zh-CN" dirty="0" smtClean="0"/>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6" name="文本框 5"/>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7" name="文本框 6"/>
          <p:cNvSpPr txBox="1"/>
          <p:nvPr/>
        </p:nvSpPr>
        <p:spPr>
          <a:xfrm>
            <a:off x="3263314" y="1046921"/>
            <a:ext cx="3413114" cy="369332"/>
          </a:xfrm>
          <a:prstGeom prst="rect">
            <a:avLst/>
          </a:prstGeom>
          <a:noFill/>
        </p:spPr>
        <p:txBody>
          <a:bodyPr wrap="none" rtlCol="0">
            <a:spAutoFit/>
          </a:bodyPr>
          <a:lstStyle/>
          <a:p>
            <a:r>
              <a:rPr lang="en-US" altLang="zh-CN" dirty="0" smtClean="0"/>
              <a:t>1. </a:t>
            </a:r>
            <a:r>
              <a:rPr lang="zh-CN" altLang="en-US" dirty="0" smtClean="0"/>
              <a:t>请选择光伏组件屋面安装方式</a:t>
            </a:r>
            <a:endParaRPr lang="en-US" altLang="zh-CN" dirty="0"/>
          </a:p>
        </p:txBody>
      </p:sp>
      <p:sp>
        <p:nvSpPr>
          <p:cNvPr id="28" name="矩形 27"/>
          <p:cNvSpPr/>
          <p:nvPr/>
        </p:nvSpPr>
        <p:spPr>
          <a:xfrm>
            <a:off x="3569813" y="2719350"/>
            <a:ext cx="1800493" cy="307777"/>
          </a:xfrm>
          <a:prstGeom prst="rect">
            <a:avLst/>
          </a:prstGeom>
        </p:spPr>
        <p:txBody>
          <a:bodyPr wrap="none">
            <a:spAutoFit/>
          </a:bodyPr>
          <a:lstStyle/>
          <a:p>
            <a:pPr algn="just">
              <a:spcAft>
                <a:spcPts val="0"/>
              </a:spcAft>
            </a:pPr>
            <a:r>
              <a:rPr lang="zh-CN" altLang="en-US" sz="1400" kern="100" dirty="0" smtClean="0">
                <a:latin typeface="Calibri" panose="020F0502020204030204" pitchFamily="34" charset="0"/>
                <a:cs typeface="Times New Roman" panose="02020603050405020304" pitchFamily="18" charset="0"/>
              </a:rPr>
              <a:t>坡</a:t>
            </a:r>
            <a:r>
              <a:rPr lang="zh-CN" altLang="zh-CN" sz="1400" kern="100" dirty="0" smtClean="0">
                <a:latin typeface="Calibri" panose="020F0502020204030204" pitchFamily="34" charset="0"/>
                <a:cs typeface="Times New Roman" panose="02020603050405020304" pitchFamily="18" charset="0"/>
              </a:rPr>
              <a:t>屋面</a:t>
            </a:r>
            <a:r>
              <a:rPr lang="zh-CN" altLang="en-US" sz="1400" kern="100" dirty="0" smtClean="0">
                <a:latin typeface="Calibri" panose="020F0502020204030204" pitchFamily="34" charset="0"/>
                <a:cs typeface="Times New Roman" panose="02020603050405020304" pitchFamily="18" charset="0"/>
              </a:rPr>
              <a:t>平行架空</a:t>
            </a:r>
            <a:r>
              <a:rPr lang="zh-CN" altLang="zh-CN" sz="1400" kern="100" dirty="0" smtClean="0">
                <a:latin typeface="Calibri" panose="020F0502020204030204" pitchFamily="34" charset="0"/>
                <a:cs typeface="Times New Roman" panose="02020603050405020304" pitchFamily="18" charset="0"/>
              </a:rPr>
              <a:t>安装</a:t>
            </a:r>
            <a:endParaRPr lang="zh-CN" altLang="zh-CN" sz="1400" kern="100" dirty="0">
              <a:latin typeface="Calibri" panose="020F0502020204030204" pitchFamily="34" charset="0"/>
              <a:cs typeface="Times New Roman" panose="02020603050405020304" pitchFamily="18" charset="0"/>
            </a:endParaRPr>
          </a:p>
        </p:txBody>
      </p:sp>
      <p:sp>
        <p:nvSpPr>
          <p:cNvPr id="29" name="矩形 28"/>
          <p:cNvSpPr/>
          <p:nvPr/>
        </p:nvSpPr>
        <p:spPr>
          <a:xfrm>
            <a:off x="6372512" y="2719350"/>
            <a:ext cx="1800493" cy="307777"/>
          </a:xfrm>
          <a:prstGeom prst="rect">
            <a:avLst/>
          </a:prstGeom>
        </p:spPr>
        <p:txBody>
          <a:bodyPr wrap="none">
            <a:spAutoFit/>
          </a:bodyPr>
          <a:lstStyle/>
          <a:p>
            <a:r>
              <a:rPr lang="zh-CN" altLang="zh-CN" sz="1400" dirty="0"/>
              <a:t>坡屋面顺坡镶嵌安装</a:t>
            </a:r>
            <a:endParaRPr lang="zh-CN" altLang="en-US" sz="1400" dirty="0"/>
          </a:p>
        </p:txBody>
      </p:sp>
      <p:sp>
        <p:nvSpPr>
          <p:cNvPr id="37" name="文本框 36"/>
          <p:cNvSpPr txBox="1"/>
          <p:nvPr/>
        </p:nvSpPr>
        <p:spPr>
          <a:xfrm>
            <a:off x="3263314" y="3049780"/>
            <a:ext cx="3182281" cy="369332"/>
          </a:xfrm>
          <a:prstGeom prst="rect">
            <a:avLst/>
          </a:prstGeom>
          <a:noFill/>
        </p:spPr>
        <p:txBody>
          <a:bodyPr wrap="none" rtlCol="0">
            <a:spAutoFit/>
          </a:bodyPr>
          <a:lstStyle/>
          <a:p>
            <a:r>
              <a:rPr lang="en-US" altLang="zh-CN" dirty="0" smtClean="0"/>
              <a:t>2. </a:t>
            </a:r>
            <a:r>
              <a:rPr lang="zh-CN" altLang="en-US" dirty="0" smtClean="0"/>
              <a:t>光伏阵列最大安装容量计算</a:t>
            </a:r>
            <a:endParaRPr lang="en-US" altLang="zh-CN" dirty="0"/>
          </a:p>
        </p:txBody>
      </p:sp>
      <p:sp>
        <p:nvSpPr>
          <p:cNvPr id="38" name="文本框 37"/>
          <p:cNvSpPr txBox="1"/>
          <p:nvPr/>
        </p:nvSpPr>
        <p:spPr>
          <a:xfrm>
            <a:off x="6379248" y="1438906"/>
            <a:ext cx="1715611" cy="1588220"/>
          </a:xfrm>
          <a:prstGeom prst="rect">
            <a:avLst/>
          </a:prstGeom>
          <a:noFill/>
          <a:ln>
            <a:solidFill>
              <a:schemeClr val="bg1">
                <a:lumMod val="65000"/>
              </a:schemeClr>
            </a:solidFill>
            <a:prstDash val="sysDash"/>
          </a:ln>
        </p:spPr>
        <p:txBody>
          <a:bodyPr wrap="square" rtlCol="0">
            <a:spAutoFit/>
          </a:bodyPr>
          <a:lstStyle/>
          <a:p>
            <a:endParaRPr lang="zh-CN" altLang="en-US" dirty="0"/>
          </a:p>
        </p:txBody>
      </p:sp>
      <p:sp>
        <p:nvSpPr>
          <p:cNvPr id="39" name="文本框 38"/>
          <p:cNvSpPr txBox="1"/>
          <p:nvPr/>
        </p:nvSpPr>
        <p:spPr>
          <a:xfrm>
            <a:off x="3265645" y="3398463"/>
            <a:ext cx="2608406" cy="369332"/>
          </a:xfrm>
          <a:prstGeom prst="rect">
            <a:avLst/>
          </a:prstGeom>
          <a:noFill/>
        </p:spPr>
        <p:txBody>
          <a:bodyPr wrap="none" rtlCol="0">
            <a:spAutoFit/>
          </a:bodyPr>
          <a:lstStyle/>
          <a:p>
            <a:pPr marL="342900" indent="-342900">
              <a:buFont typeface="+mj-ea"/>
              <a:buAutoNum type="circleNumDbPlain"/>
            </a:pPr>
            <a:r>
              <a:rPr lang="zh-CN" altLang="en-US" dirty="0" smtClean="0"/>
              <a:t>请输入光伏组件参数</a:t>
            </a:r>
            <a:endParaRPr lang="en-US" altLang="zh-CN" dirty="0"/>
          </a:p>
        </p:txBody>
      </p:sp>
      <p:sp>
        <p:nvSpPr>
          <p:cNvPr id="40" name="圆角矩形 39"/>
          <p:cNvSpPr/>
          <p:nvPr/>
        </p:nvSpPr>
        <p:spPr>
          <a:xfrm>
            <a:off x="4250620" y="375417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41" name="文本框 40"/>
              <p:cNvSpPr txBox="1"/>
              <p:nvPr/>
            </p:nvSpPr>
            <p:spPr>
              <a:xfrm>
                <a:off x="3263314" y="3668223"/>
                <a:ext cx="1011752" cy="369332"/>
              </a:xfrm>
              <a:prstGeom prst="rect">
                <a:avLst/>
              </a:prstGeom>
              <a:noFill/>
            </p:spPr>
            <p:txBody>
              <a:bodyPr wrap="none" rtlCol="0">
                <a:spAutoFit/>
              </a:bodyPr>
              <a:lstStyle/>
              <a:p>
                <a:r>
                  <a:rPr lang="zh-CN" altLang="en-US" dirty="0" smtClean="0"/>
                  <a:t>高度</a:t>
                </a:r>
                <a14:m>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oMath>
                </a14:m>
                <a:endParaRPr lang="en-US" altLang="zh-CN" dirty="0"/>
              </a:p>
            </p:txBody>
          </p:sp>
        </mc:Choice>
        <mc:Fallback xmlns="">
          <p:sp>
            <p:nvSpPr>
              <p:cNvPr id="41" name="文本框 40"/>
              <p:cNvSpPr txBox="1">
                <a:spLocks noRot="1" noChangeAspect="1" noMove="1" noResize="1" noEditPoints="1" noAdjustHandles="1" noChangeArrowheads="1" noChangeShapeType="1" noTextEdit="1"/>
              </p:cNvSpPr>
              <p:nvPr/>
            </p:nvSpPr>
            <p:spPr>
              <a:xfrm>
                <a:off x="3263314" y="3668223"/>
                <a:ext cx="1011752" cy="369332"/>
              </a:xfrm>
              <a:prstGeom prst="rect">
                <a:avLst/>
              </a:prstGeom>
              <a:blipFill rotWithShape="0">
                <a:blip r:embed="rId2"/>
                <a:stretch>
                  <a:fillRect l="-4819" t="-15000"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5021061" y="3668223"/>
                <a:ext cx="4355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oMath>
                  </m:oMathPara>
                </a14:m>
                <a:endParaRPr lang="en-US" altLang="zh-CN" dirty="0"/>
              </a:p>
            </p:txBody>
          </p:sp>
        </mc:Choice>
        <mc:Fallback xmlns="">
          <p:sp>
            <p:nvSpPr>
              <p:cNvPr id="42" name="文本框 41"/>
              <p:cNvSpPr txBox="1">
                <a:spLocks noRot="1" noChangeAspect="1" noMove="1" noResize="1" noEditPoints="1" noAdjustHandles="1" noChangeArrowheads="1" noChangeShapeType="1" noTextEdit="1"/>
              </p:cNvSpPr>
              <p:nvPr/>
            </p:nvSpPr>
            <p:spPr>
              <a:xfrm>
                <a:off x="5021061" y="3668223"/>
                <a:ext cx="435504" cy="369332"/>
              </a:xfrm>
              <a:prstGeom prst="rect">
                <a:avLst/>
              </a:prstGeom>
              <a:blipFill rotWithShape="0">
                <a:blip r:embed="rId3"/>
                <a:stretch>
                  <a:fillRect/>
                </a:stretch>
              </a:blipFill>
            </p:spPr>
            <p:txBody>
              <a:bodyPr/>
              <a:lstStyle/>
              <a:p>
                <a:r>
                  <a:rPr lang="zh-CN" altLang="en-US">
                    <a:noFill/>
                  </a:rPr>
                  <a:t> </a:t>
                </a:r>
              </a:p>
            </p:txBody>
          </p:sp>
        </mc:Fallback>
      </mc:AlternateContent>
      <p:sp>
        <p:nvSpPr>
          <p:cNvPr id="43" name="圆角矩形 42"/>
          <p:cNvSpPr/>
          <p:nvPr/>
        </p:nvSpPr>
        <p:spPr>
          <a:xfrm>
            <a:off x="6605655" y="375089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44" name="文本框 43"/>
              <p:cNvSpPr txBox="1"/>
              <p:nvPr/>
            </p:nvSpPr>
            <p:spPr>
              <a:xfrm>
                <a:off x="5508880" y="3668223"/>
                <a:ext cx="1096775" cy="369332"/>
              </a:xfrm>
              <a:prstGeom prst="rect">
                <a:avLst/>
              </a:prstGeom>
              <a:noFill/>
            </p:spPr>
            <p:txBody>
              <a:bodyPr wrap="none" rtlCol="0">
                <a:spAutoFit/>
              </a:bodyPr>
              <a:lstStyle/>
              <a:p>
                <a:r>
                  <a:rPr lang="zh-CN" altLang="en-US" dirty="0" smtClean="0"/>
                  <a:t>宽度</a:t>
                </a:r>
                <a14:m>
                  <m:oMath xmlns:m="http://schemas.openxmlformats.org/officeDocument/2006/math">
                    <m:r>
                      <m:rPr>
                        <m:sty m:val="p"/>
                      </m:rPr>
                      <a:rPr lang="en-US" altLang="zh-CN" b="0" i="0" smtClean="0">
                        <a:latin typeface="Cambria Math" panose="02040503050406030204" pitchFamily="18" charset="0"/>
                      </a:rPr>
                      <m:t>W</m:t>
                    </m:r>
                    <m:r>
                      <a:rPr lang="en-US" altLang="zh-CN" b="0" i="1" smtClean="0">
                        <a:latin typeface="Cambria Math" panose="02040503050406030204" pitchFamily="18" charset="0"/>
                      </a:rPr>
                      <m:t>=</m:t>
                    </m:r>
                  </m:oMath>
                </a14:m>
                <a:endParaRPr lang="en-US" altLang="zh-CN" dirty="0"/>
              </a:p>
            </p:txBody>
          </p:sp>
        </mc:Choice>
        <mc:Fallback xmlns="">
          <p:sp>
            <p:nvSpPr>
              <p:cNvPr id="44" name="文本框 43"/>
              <p:cNvSpPr txBox="1">
                <a:spLocks noRot="1" noChangeAspect="1" noMove="1" noResize="1" noEditPoints="1" noAdjustHandles="1" noChangeArrowheads="1" noChangeShapeType="1" noTextEdit="1"/>
              </p:cNvSpPr>
              <p:nvPr/>
            </p:nvSpPr>
            <p:spPr>
              <a:xfrm>
                <a:off x="5508880" y="3668223"/>
                <a:ext cx="1096775" cy="369332"/>
              </a:xfrm>
              <a:prstGeom prst="rect">
                <a:avLst/>
              </a:prstGeom>
              <a:blipFill rotWithShape="0">
                <a:blip r:embed="rId4"/>
                <a:stretch>
                  <a:fillRect l="-5000" t="-15000"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7376096" y="3664943"/>
                <a:ext cx="4355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oMath>
                  </m:oMathPara>
                </a14:m>
                <a:endParaRPr lang="en-US" altLang="zh-CN" dirty="0"/>
              </a:p>
            </p:txBody>
          </p:sp>
        </mc:Choice>
        <mc:Fallback xmlns="">
          <p:sp>
            <p:nvSpPr>
              <p:cNvPr id="45" name="文本框 44"/>
              <p:cNvSpPr txBox="1">
                <a:spLocks noRot="1" noChangeAspect="1" noMove="1" noResize="1" noEditPoints="1" noAdjustHandles="1" noChangeArrowheads="1" noChangeShapeType="1" noTextEdit="1"/>
              </p:cNvSpPr>
              <p:nvPr/>
            </p:nvSpPr>
            <p:spPr>
              <a:xfrm>
                <a:off x="7376096" y="3664943"/>
                <a:ext cx="435504" cy="36933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3263314" y="4003284"/>
                <a:ext cx="2653227" cy="369332"/>
              </a:xfrm>
              <a:prstGeom prst="rect">
                <a:avLst/>
              </a:prstGeom>
              <a:noFill/>
            </p:spPr>
            <p:txBody>
              <a:bodyPr wrap="none" rtlCol="0">
                <a:spAutoFit/>
              </a:bodyPr>
              <a:lstStyle/>
              <a:p>
                <a:r>
                  <a:rPr lang="zh-CN" altLang="en-US" dirty="0" smtClean="0"/>
                  <a:t>单片光伏组件功率</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𝑃</m:t>
                        </m:r>
                      </m:sub>
                    </m:sSub>
                    <m:r>
                      <a:rPr lang="en-US" altLang="zh-CN" b="0" i="1" smtClean="0">
                        <a:latin typeface="Cambria Math" panose="02040503050406030204" pitchFamily="18" charset="0"/>
                      </a:rPr>
                      <m:t>=</m:t>
                    </m:r>
                  </m:oMath>
                </a14:m>
                <a:endParaRPr lang="en-US" altLang="zh-CN" dirty="0"/>
              </a:p>
            </p:txBody>
          </p:sp>
        </mc:Choice>
        <mc:Fallback xmlns="">
          <p:sp>
            <p:nvSpPr>
              <p:cNvPr id="46" name="文本框 45"/>
              <p:cNvSpPr txBox="1">
                <a:spLocks noRot="1" noChangeAspect="1" noMove="1" noResize="1" noEditPoints="1" noAdjustHandles="1" noChangeArrowheads="1" noChangeShapeType="1" noTextEdit="1"/>
              </p:cNvSpPr>
              <p:nvPr/>
            </p:nvSpPr>
            <p:spPr>
              <a:xfrm>
                <a:off x="3263314" y="4003284"/>
                <a:ext cx="2653227" cy="369332"/>
              </a:xfrm>
              <a:prstGeom prst="rect">
                <a:avLst/>
              </a:prstGeom>
              <a:blipFill rotWithShape="0">
                <a:blip r:embed="rId6"/>
                <a:stretch>
                  <a:fillRect l="-1835" t="-15000" b="-21667"/>
                </a:stretch>
              </a:blipFill>
            </p:spPr>
            <p:txBody>
              <a:bodyPr/>
              <a:lstStyle/>
              <a:p>
                <a:r>
                  <a:rPr lang="zh-CN" altLang="en-US">
                    <a:noFill/>
                  </a:rPr>
                  <a:t> </a:t>
                </a:r>
              </a:p>
            </p:txBody>
          </p:sp>
        </mc:Fallback>
      </mc:AlternateContent>
      <p:sp>
        <p:nvSpPr>
          <p:cNvPr id="47" name="圆角矩形 46"/>
          <p:cNvSpPr/>
          <p:nvPr/>
        </p:nvSpPr>
        <p:spPr>
          <a:xfrm>
            <a:off x="5792110" y="4098177"/>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48" name="文本框 47"/>
              <p:cNvSpPr txBox="1"/>
              <p:nvPr/>
            </p:nvSpPr>
            <p:spPr>
              <a:xfrm>
                <a:off x="6562551" y="4012227"/>
                <a:ext cx="4662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m:t>
                      </m:r>
                    </m:oMath>
                  </m:oMathPara>
                </a14:m>
                <a:endParaRPr lang="en-US" altLang="zh-CN" dirty="0"/>
              </a:p>
            </p:txBody>
          </p:sp>
        </mc:Choice>
        <mc:Fallback xmlns="">
          <p:sp>
            <p:nvSpPr>
              <p:cNvPr id="48" name="文本框 47"/>
              <p:cNvSpPr txBox="1">
                <a:spLocks noRot="1" noChangeAspect="1" noMove="1" noResize="1" noEditPoints="1" noAdjustHandles="1" noChangeArrowheads="1" noChangeShapeType="1" noTextEdit="1"/>
              </p:cNvSpPr>
              <p:nvPr/>
            </p:nvSpPr>
            <p:spPr>
              <a:xfrm>
                <a:off x="6562551" y="4012227"/>
                <a:ext cx="466217" cy="369332"/>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3263314" y="4330223"/>
                <a:ext cx="3901646" cy="369332"/>
              </a:xfrm>
              <a:prstGeom prst="rect">
                <a:avLst/>
              </a:prstGeom>
              <a:noFill/>
            </p:spPr>
            <p:txBody>
              <a:bodyPr wrap="none" rtlCol="0">
                <a:spAutoFit/>
              </a:bodyPr>
              <a:lstStyle/>
              <a:p>
                <a:pPr marL="342900" indent="-342900">
                  <a:buFont typeface="+mj-ea"/>
                  <a:buAutoNum type="circleNumDbPlain" startAt="2"/>
                </a:pPr>
                <a:r>
                  <a:rPr lang="zh-CN" altLang="en-US" dirty="0" smtClean="0"/>
                  <a:t>请输入光伏组件有效面积系数</a:t>
                </a:r>
                <a14:m>
                  <m:oMath xmlns:m="http://schemas.openxmlformats.org/officeDocument/2006/math">
                    <m:r>
                      <a:rPr lang="zh-CN" altLang="en-US" i="1" smtClean="0">
                        <a:latin typeface="Cambria Math" panose="02040503050406030204" pitchFamily="18" charset="0"/>
                      </a:rPr>
                      <m:t>𝜌</m:t>
                    </m:r>
                    <m:r>
                      <a:rPr lang="en-US" altLang="zh-CN" b="0" i="1" smtClean="0">
                        <a:latin typeface="Cambria Math" panose="02040503050406030204" pitchFamily="18" charset="0"/>
                      </a:rPr>
                      <m:t>=</m:t>
                    </m:r>
                  </m:oMath>
                </a14:m>
                <a:endParaRPr lang="en-US" altLang="zh-CN" dirty="0"/>
              </a:p>
            </p:txBody>
          </p:sp>
        </mc:Choice>
        <mc:Fallback xmlns="">
          <p:sp>
            <p:nvSpPr>
              <p:cNvPr id="49" name="文本框 48"/>
              <p:cNvSpPr txBox="1">
                <a:spLocks noRot="1" noChangeAspect="1" noMove="1" noResize="1" noEditPoints="1" noAdjustHandles="1" noChangeArrowheads="1" noChangeShapeType="1" noTextEdit="1"/>
              </p:cNvSpPr>
              <p:nvPr/>
            </p:nvSpPr>
            <p:spPr>
              <a:xfrm>
                <a:off x="3263314" y="4330223"/>
                <a:ext cx="3901646" cy="369332"/>
              </a:xfrm>
              <a:prstGeom prst="rect">
                <a:avLst/>
              </a:prstGeom>
              <a:blipFill rotWithShape="0">
                <a:blip r:embed="rId8"/>
                <a:stretch>
                  <a:fillRect l="-625" t="-13115" b="-19672"/>
                </a:stretch>
              </a:blipFill>
            </p:spPr>
            <p:txBody>
              <a:bodyPr/>
              <a:lstStyle/>
              <a:p>
                <a:r>
                  <a:rPr lang="zh-CN" altLang="en-US">
                    <a:noFill/>
                  </a:rPr>
                  <a:t> </a:t>
                </a:r>
              </a:p>
            </p:txBody>
          </p:sp>
        </mc:Fallback>
      </mc:AlternateContent>
      <p:sp>
        <p:nvSpPr>
          <p:cNvPr id="50" name="圆角矩形 49"/>
          <p:cNvSpPr/>
          <p:nvPr/>
        </p:nvSpPr>
        <p:spPr>
          <a:xfrm>
            <a:off x="7060973" y="4413512"/>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0.9</a:t>
            </a:r>
            <a:endParaRPr lang="zh-CN" altLang="en-US" dirty="0"/>
          </a:p>
        </p:txBody>
      </p:sp>
      <mc:AlternateContent xmlns:mc="http://schemas.openxmlformats.org/markup-compatibility/2006" xmlns:a14="http://schemas.microsoft.com/office/drawing/2010/main">
        <mc:Choice Requires="a14">
          <p:sp>
            <p:nvSpPr>
              <p:cNvPr id="51" name="矩形 50"/>
              <p:cNvSpPr/>
              <p:nvPr/>
            </p:nvSpPr>
            <p:spPr>
              <a:xfrm>
                <a:off x="3263314" y="5007484"/>
                <a:ext cx="8760364" cy="738664"/>
              </a:xfrm>
              <a:prstGeom prst="rect">
                <a:avLst/>
              </a:prstGeom>
            </p:spPr>
            <p:txBody>
              <a:bodyPr wrap="square">
                <a:spAutoFit/>
              </a:bodyPr>
              <a:lstStyle/>
              <a:p>
                <a:r>
                  <a:rPr lang="zh-CN" altLang="zh-CN" sz="1400" dirty="0" smtClean="0"/>
                  <a:t>考虑坡屋面平行架空安装需设置检修疏散通道，因此</a:t>
                </a:r>
                <a14:m>
                  <m:oMath xmlns:m="http://schemas.openxmlformats.org/officeDocument/2006/math">
                    <m:r>
                      <a:rPr lang="en-US" altLang="zh-CN" sz="1400" i="1">
                        <a:latin typeface="Cambria Math" panose="02040503050406030204" pitchFamily="18" charset="0"/>
                      </a:rPr>
                      <m:t>𝜌</m:t>
                    </m:r>
                  </m:oMath>
                </a14:m>
                <a:r>
                  <a:rPr lang="zh-CN" altLang="zh-CN" sz="1400" dirty="0"/>
                  <a:t>取</a:t>
                </a:r>
                <a:r>
                  <a:rPr lang="en-US" altLang="zh-CN" sz="1400" dirty="0"/>
                  <a:t>0.9</a:t>
                </a:r>
                <a:r>
                  <a:rPr lang="zh-CN" altLang="zh-CN" sz="1400" dirty="0" smtClean="0"/>
                  <a:t>；</a:t>
                </a:r>
                <a:r>
                  <a:rPr lang="en-US" altLang="zh-CN" sz="1400" dirty="0"/>
                  <a:t> </a:t>
                </a:r>
                <a14:m>
                  <m:oMath xmlns:m="http://schemas.openxmlformats.org/officeDocument/2006/math">
                    <m:r>
                      <m:rPr>
                        <m:sty m:val="p"/>
                      </m:rPr>
                      <a:rPr lang="en-US" altLang="zh-CN" sz="1400">
                        <a:latin typeface="Cambria Math" panose="02040503050406030204" pitchFamily="18" charset="0"/>
                      </a:rPr>
                      <m:t>Γ</m:t>
                    </m:r>
                  </m:oMath>
                </a14:m>
                <a:r>
                  <a:rPr lang="zh-CN" altLang="en-US" sz="1400" dirty="0" smtClean="0"/>
                  <a:t>为</a:t>
                </a:r>
                <a:r>
                  <a:rPr lang="zh-CN" altLang="zh-CN" sz="1400" dirty="0"/>
                  <a:t>坡屋面上安装光伏板的某朝向屋面占总坡屋面面积的</a:t>
                </a:r>
                <a:r>
                  <a:rPr lang="zh-CN" altLang="zh-CN" sz="1400" dirty="0" smtClean="0"/>
                  <a:t>比例</a:t>
                </a:r>
                <a:r>
                  <a:rPr lang="zh-CN" altLang="en-US" sz="1400" dirty="0" smtClean="0"/>
                  <a:t>；</a:t>
                </a:r>
                <a14:m>
                  <m:oMath xmlns:m="http://schemas.openxmlformats.org/officeDocument/2006/math">
                    <m:r>
                      <a:rPr lang="zh-CN" altLang="zh-CN" sz="1400" i="1">
                        <a:latin typeface="Cambria Math" panose="02040503050406030204" pitchFamily="18" charset="0"/>
                        <a:ea typeface="Cambria Math" panose="02040503050406030204" pitchFamily="18" charset="0"/>
                        <a:cs typeface="Times New Roman" panose="02020603050405020304" pitchFamily="18" charset="0"/>
                      </a:rPr>
                      <m:t> </m:t>
                    </m:r>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𝜇</m:t>
                    </m:r>
                  </m:oMath>
                </a14:m>
                <a:r>
                  <a:rPr lang="zh-CN" altLang="zh-CN" sz="1400" dirty="0">
                    <a:latin typeface="Calibri" panose="020F0502020204030204" pitchFamily="34" charset="0"/>
                    <a:cs typeface="Times New Roman" panose="02020603050405020304" pitchFamily="18" charset="0"/>
                  </a:rPr>
                  <a:t>为温度修正系数，是考虑坡屋面顺坡镶嵌安装光伏板背板通风散热不好对光伏组件效率的影响，取</a:t>
                </a:r>
                <a:r>
                  <a:rPr lang="en-US" altLang="zh-CN" sz="1400" dirty="0">
                    <a:latin typeface="Calibri" panose="020F0502020204030204" pitchFamily="34" charset="0"/>
                    <a:cs typeface="Times New Roman" panose="02020603050405020304" pitchFamily="18" charset="0"/>
                  </a:rPr>
                  <a:t>0.9</a:t>
                </a:r>
                <a:r>
                  <a:rPr lang="zh-CN" altLang="zh-CN" sz="1400" dirty="0" smtClean="0">
                    <a:latin typeface="Calibri" panose="020F0502020204030204" pitchFamily="34" charset="0"/>
                    <a:cs typeface="Times New Roman" panose="02020603050405020304" pitchFamily="18" charset="0"/>
                  </a:rPr>
                  <a:t>；</a:t>
                </a:r>
                <a:endParaRPr lang="zh-CN" altLang="en-US" sz="1400" dirty="0"/>
              </a:p>
            </p:txBody>
          </p:sp>
        </mc:Choice>
        <mc:Fallback xmlns="">
          <p:sp>
            <p:nvSpPr>
              <p:cNvPr id="51" name="矩形 50"/>
              <p:cNvSpPr>
                <a:spLocks noRot="1" noChangeAspect="1" noMove="1" noResize="1" noEditPoints="1" noAdjustHandles="1" noChangeArrowheads="1" noChangeShapeType="1" noTextEdit="1"/>
              </p:cNvSpPr>
              <p:nvPr/>
            </p:nvSpPr>
            <p:spPr>
              <a:xfrm>
                <a:off x="3263314" y="5007484"/>
                <a:ext cx="8760364" cy="738664"/>
              </a:xfrm>
              <a:prstGeom prst="rect">
                <a:avLst/>
              </a:prstGeom>
              <a:blipFill rotWithShape="0">
                <a:blip r:embed="rId9"/>
                <a:stretch>
                  <a:fillRect l="-209" t="-2459" b="-8197"/>
                </a:stretch>
              </a:blipFill>
            </p:spPr>
            <p:txBody>
              <a:bodyPr/>
              <a:lstStyle/>
              <a:p>
                <a:r>
                  <a:rPr lang="zh-CN" altLang="en-US">
                    <a:noFill/>
                  </a:rPr>
                  <a:t> </a:t>
                </a:r>
              </a:p>
            </p:txBody>
          </p:sp>
        </mc:Fallback>
      </mc:AlternateContent>
      <p:sp>
        <p:nvSpPr>
          <p:cNvPr id="52" name="文本框 51"/>
          <p:cNvSpPr txBox="1"/>
          <p:nvPr/>
        </p:nvSpPr>
        <p:spPr>
          <a:xfrm>
            <a:off x="3263314" y="5734789"/>
            <a:ext cx="1454244" cy="369332"/>
          </a:xfrm>
          <a:prstGeom prst="rect">
            <a:avLst/>
          </a:prstGeom>
          <a:noFill/>
        </p:spPr>
        <p:txBody>
          <a:bodyPr wrap="none" rtlCol="0">
            <a:spAutoFit/>
          </a:bodyPr>
          <a:lstStyle/>
          <a:p>
            <a:pPr marL="342900" indent="-342900">
              <a:buFont typeface="+mj-ea"/>
              <a:buAutoNum type="circleNumDbPlain" startAt="3"/>
            </a:pPr>
            <a:r>
              <a:rPr lang="zh-CN" altLang="en-US" dirty="0" smtClean="0"/>
              <a:t>开始计算</a:t>
            </a:r>
            <a:endParaRPr lang="en-US" altLang="zh-CN" dirty="0"/>
          </a:p>
        </p:txBody>
      </p:sp>
      <mc:AlternateContent xmlns:mc="http://schemas.openxmlformats.org/markup-compatibility/2006" xmlns:a14="http://schemas.microsoft.com/office/drawing/2010/main">
        <mc:Choice Requires="a14">
          <p:sp>
            <p:nvSpPr>
              <p:cNvPr id="55" name="矩形 54"/>
              <p:cNvSpPr/>
              <p:nvPr/>
            </p:nvSpPr>
            <p:spPr>
              <a:xfrm>
                <a:off x="3263314" y="6104121"/>
                <a:ext cx="3890168" cy="375552"/>
              </a:xfrm>
              <a:prstGeom prst="rect">
                <a:avLst/>
              </a:prstGeom>
            </p:spPr>
            <p:txBody>
              <a:bodyPr wrap="none">
                <a:spAutoFit/>
              </a:bodyPr>
              <a:lstStyle/>
              <a:p>
                <a:r>
                  <a:rPr lang="zh-CN" altLang="zh-CN" dirty="0" smtClean="0">
                    <a:latin typeface="Calibri" panose="020F0502020204030204" pitchFamily="34" charset="0"/>
                    <a:cs typeface="Times New Roman" panose="02020603050405020304" pitchFamily="18" charset="0"/>
                  </a:rPr>
                  <a:t>光伏</a:t>
                </a:r>
                <a:r>
                  <a:rPr lang="zh-CN" altLang="en-US" dirty="0">
                    <a:latin typeface="Calibri" panose="020F0502020204030204" pitchFamily="34" charset="0"/>
                    <a:cs typeface="Times New Roman" panose="02020603050405020304" pitchFamily="18" charset="0"/>
                  </a:rPr>
                  <a:t>阵列</a:t>
                </a:r>
                <a:r>
                  <a:rPr lang="zh-CN" altLang="zh-CN" dirty="0" smtClean="0">
                    <a:latin typeface="Calibri" panose="020F0502020204030204" pitchFamily="34" charset="0"/>
                    <a:cs typeface="Times New Roman" panose="02020603050405020304" pitchFamily="18" charset="0"/>
                  </a:rPr>
                  <a:t>最大</a:t>
                </a:r>
                <a:r>
                  <a:rPr lang="zh-CN" altLang="en-US" dirty="0" smtClean="0">
                    <a:latin typeface="Calibri" panose="020F0502020204030204" pitchFamily="34" charset="0"/>
                    <a:cs typeface="Times New Roman" panose="02020603050405020304" pitchFamily="18" charset="0"/>
                  </a:rPr>
                  <a:t>安装</a:t>
                </a:r>
                <a:r>
                  <a:rPr lang="zh-CN" altLang="zh-CN" dirty="0" smtClean="0">
                    <a:latin typeface="Calibri" panose="020F0502020204030204" pitchFamily="34" charset="0"/>
                    <a:cs typeface="Times New Roman" panose="02020603050405020304" pitchFamily="18" charset="0"/>
                  </a:rPr>
                  <a:t>容量</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𝑃</m:t>
                        </m:r>
                      </m:e>
                      <m:sub>
                        <m:r>
                          <a:rPr lang="en-US" altLang="zh-CN" i="1">
                            <a:latin typeface="Cambria Math" panose="02040503050406030204" pitchFamily="18" charset="0"/>
                            <a:cs typeface="Times New Roman" panose="02020603050405020304" pitchFamily="18" charset="0"/>
                          </a:rPr>
                          <m:t>𝑚</m:t>
                        </m:r>
                      </m:sub>
                    </m:sSub>
                    <m:r>
                      <a:rPr lang="en-US" altLang="zh-CN" b="0" i="1" smtClean="0">
                        <a:latin typeface="Cambria Math" panose="02040503050406030204" pitchFamily="18" charset="0"/>
                        <a:cs typeface="Times New Roman" panose="02020603050405020304" pitchFamily="18" charset="0"/>
                      </a:rPr>
                      <m:t>=</m:t>
                    </m:r>
                    <m:r>
                      <a:rPr lang="en-US" altLang="zh-CN" b="0" i="0" smtClean="0">
                        <a:latin typeface="Cambria Math" panose="02040503050406030204" pitchFamily="18" charset="0"/>
                        <a:cs typeface="Times New Roman" panose="02020603050405020304" pitchFamily="18" charset="0"/>
                      </a:rPr>
                      <m:t>    </m:t>
                    </m:r>
                    <m:r>
                      <m:rPr>
                        <m:sty m:val="p"/>
                      </m:rPr>
                      <a:rPr lang="en-US" altLang="zh-CN">
                        <a:latin typeface="Cambria Math" panose="02040503050406030204" pitchFamily="18" charset="0"/>
                      </a:rPr>
                      <m:t>W</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oMath>
                </a14:m>
                <a:endParaRPr lang="zh-CN" altLang="en-US" dirty="0"/>
              </a:p>
            </p:txBody>
          </p:sp>
        </mc:Choice>
        <mc:Fallback xmlns="">
          <p:sp>
            <p:nvSpPr>
              <p:cNvPr id="55" name="矩形 54"/>
              <p:cNvSpPr>
                <a:spLocks noRot="1" noChangeAspect="1" noMove="1" noResize="1" noEditPoints="1" noAdjustHandles="1" noChangeArrowheads="1" noChangeShapeType="1" noTextEdit="1"/>
              </p:cNvSpPr>
              <p:nvPr/>
            </p:nvSpPr>
            <p:spPr>
              <a:xfrm>
                <a:off x="3263314" y="6104121"/>
                <a:ext cx="3890168" cy="375552"/>
              </a:xfrm>
              <a:prstGeom prst="rect">
                <a:avLst/>
              </a:prstGeom>
              <a:blipFill rotWithShape="0">
                <a:blip r:embed="rId10"/>
                <a:stretch>
                  <a:fillRect l="-1254" t="-11290" b="-19355"/>
                </a:stretch>
              </a:blipFill>
            </p:spPr>
            <p:txBody>
              <a:bodyPr/>
              <a:lstStyle/>
              <a:p>
                <a:r>
                  <a:rPr lang="zh-CN" altLang="en-US">
                    <a:noFill/>
                  </a:rPr>
                  <a:t> </a:t>
                </a:r>
              </a:p>
            </p:txBody>
          </p:sp>
        </mc:Fallback>
      </mc:AlternateContent>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85401" y="1474533"/>
            <a:ext cx="1569316" cy="1176987"/>
          </a:xfrm>
          <a:prstGeom prst="rect">
            <a:avLst/>
          </a:prstGeom>
        </p:spPr>
      </p:pic>
      <p:pic>
        <p:nvPicPr>
          <p:cNvPr id="8" name="图片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8100" y="1472135"/>
            <a:ext cx="1569315" cy="1176987"/>
          </a:xfrm>
          <a:prstGeom prst="rect">
            <a:avLst/>
          </a:prstGeom>
        </p:spPr>
      </p:pic>
      <mc:AlternateContent xmlns:mc="http://schemas.openxmlformats.org/markup-compatibility/2006" xmlns:a14="http://schemas.microsoft.com/office/drawing/2010/main">
        <mc:Choice Requires="a14">
          <p:sp>
            <p:nvSpPr>
              <p:cNvPr id="9" name="矩形 8"/>
              <p:cNvSpPr/>
              <p:nvPr/>
            </p:nvSpPr>
            <p:spPr>
              <a:xfrm>
                <a:off x="7940454" y="4332253"/>
                <a:ext cx="2622834" cy="369332"/>
              </a:xfrm>
              <a:prstGeom prst="rect">
                <a:avLst/>
              </a:prstGeom>
            </p:spPr>
            <p:txBody>
              <a:bodyPr wrap="none">
                <a:spAutoFit/>
              </a:bodyPr>
              <a:lstStyle/>
              <a:p>
                <a:r>
                  <a:rPr lang="zh-CN" altLang="zh-CN" dirty="0" smtClean="0">
                    <a:latin typeface="Calibri" panose="020F0502020204030204" pitchFamily="34" charset="0"/>
                    <a:cs typeface="Times New Roman" panose="02020603050405020304" pitchFamily="18" charset="0"/>
                  </a:rPr>
                  <a:t>坡屋面安装方位系数</a:t>
                </a:r>
                <a14:m>
                  <m:oMath xmlns:m="http://schemas.openxmlformats.org/officeDocument/2006/math">
                    <m:r>
                      <m:rPr>
                        <m:sty m:val="p"/>
                      </m:rPr>
                      <a:rPr lang="en-US" altLang="zh-CN">
                        <a:latin typeface="Cambria Math" panose="02040503050406030204" pitchFamily="18" charset="0"/>
                      </a:rPr>
                      <m:t>Γ</m:t>
                    </m:r>
                    <m:r>
                      <a:rPr lang="en-US" altLang="zh-CN" b="0" i="1" smtClean="0">
                        <a:latin typeface="Cambria Math" panose="02040503050406030204" pitchFamily="18" charset="0"/>
                      </a:rPr>
                      <m:t>=</m:t>
                    </m:r>
                  </m:oMath>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7940454" y="4332253"/>
                <a:ext cx="2622834" cy="369332"/>
              </a:xfrm>
              <a:prstGeom prst="rect">
                <a:avLst/>
              </a:prstGeom>
              <a:blipFill rotWithShape="0">
                <a:blip r:embed="rId13"/>
                <a:stretch>
                  <a:fillRect l="-2093" t="-15000" b="-21667"/>
                </a:stretch>
              </a:blipFill>
            </p:spPr>
            <p:txBody>
              <a:bodyPr/>
              <a:lstStyle/>
              <a:p>
                <a:r>
                  <a:rPr lang="zh-CN" altLang="en-US">
                    <a:noFill/>
                  </a:rPr>
                  <a:t> </a:t>
                </a:r>
              </a:p>
            </p:txBody>
          </p:sp>
        </mc:Fallback>
      </mc:AlternateContent>
      <p:sp>
        <p:nvSpPr>
          <p:cNvPr id="32" name="圆角矩形 31"/>
          <p:cNvSpPr/>
          <p:nvPr/>
        </p:nvSpPr>
        <p:spPr>
          <a:xfrm>
            <a:off x="10482151" y="4397747"/>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31" name="矩形 30"/>
              <p:cNvSpPr/>
              <p:nvPr/>
            </p:nvSpPr>
            <p:spPr>
              <a:xfrm>
                <a:off x="3607031" y="4677507"/>
                <a:ext cx="1930337" cy="369332"/>
              </a:xfrm>
              <a:prstGeom prst="rect">
                <a:avLst/>
              </a:prstGeom>
            </p:spPr>
            <p:txBody>
              <a:bodyPr wrap="none">
                <a:spAutoFit/>
              </a:bodyPr>
              <a:lstStyle/>
              <a:p>
                <a:r>
                  <a:rPr lang="zh-CN" altLang="en-US" dirty="0" smtClean="0">
                    <a:latin typeface="Calibri" panose="020F0502020204030204" pitchFamily="34" charset="0"/>
                    <a:cs typeface="Times New Roman" panose="02020603050405020304" pitchFamily="18" charset="0"/>
                  </a:rPr>
                  <a:t>温度修正</a:t>
                </a:r>
                <a:r>
                  <a:rPr lang="zh-CN" altLang="zh-CN" dirty="0" smtClean="0">
                    <a:latin typeface="Calibri" panose="020F0502020204030204" pitchFamily="34" charset="0"/>
                    <a:cs typeface="Times New Roman" panose="02020603050405020304" pitchFamily="18" charset="0"/>
                  </a:rPr>
                  <a:t>系数</a:t>
                </a:r>
                <a14:m>
                  <m:oMath xmlns:m="http://schemas.openxmlformats.org/officeDocument/2006/math">
                    <m:r>
                      <m:rPr>
                        <m:sty m:val="p"/>
                      </m:rPr>
                      <a:rPr lang="en-US" altLang="zh-CN">
                        <a:latin typeface="Cambria Math" panose="02040503050406030204" pitchFamily="18" charset="0"/>
                      </a:rPr>
                      <m:t>Γ</m:t>
                    </m:r>
                    <m:r>
                      <a:rPr lang="en-US" altLang="zh-CN" b="0" i="1" smtClean="0">
                        <a:latin typeface="Cambria Math" panose="02040503050406030204" pitchFamily="18" charset="0"/>
                      </a:rPr>
                      <m:t>=</m:t>
                    </m:r>
                  </m:oMath>
                </a14:m>
                <a:endParaRPr lang="zh-CN" altLang="en-US" dirty="0"/>
              </a:p>
            </p:txBody>
          </p:sp>
        </mc:Choice>
        <mc:Fallback xmlns="">
          <p:sp>
            <p:nvSpPr>
              <p:cNvPr id="31" name="矩形 30"/>
              <p:cNvSpPr>
                <a:spLocks noRot="1" noChangeAspect="1" noMove="1" noResize="1" noEditPoints="1" noAdjustHandles="1" noChangeArrowheads="1" noChangeShapeType="1" noTextEdit="1"/>
              </p:cNvSpPr>
              <p:nvPr/>
            </p:nvSpPr>
            <p:spPr>
              <a:xfrm>
                <a:off x="3607031" y="4677507"/>
                <a:ext cx="1930337" cy="369332"/>
              </a:xfrm>
              <a:prstGeom prst="rect">
                <a:avLst/>
              </a:prstGeom>
              <a:blipFill rotWithShape="0">
                <a:blip r:embed="rId14"/>
                <a:stretch>
                  <a:fillRect l="-2848" t="-13115" b="-19672"/>
                </a:stretch>
              </a:blipFill>
            </p:spPr>
            <p:txBody>
              <a:bodyPr/>
              <a:lstStyle/>
              <a:p>
                <a:r>
                  <a:rPr lang="zh-CN" altLang="en-US">
                    <a:noFill/>
                  </a:rPr>
                  <a:t> </a:t>
                </a:r>
              </a:p>
            </p:txBody>
          </p:sp>
        </mc:Fallback>
      </mc:AlternateContent>
      <p:sp>
        <p:nvSpPr>
          <p:cNvPr id="33" name="圆角矩形 32"/>
          <p:cNvSpPr/>
          <p:nvPr/>
        </p:nvSpPr>
        <p:spPr>
          <a:xfrm>
            <a:off x="5496800" y="4743001"/>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0.9</a:t>
            </a:r>
            <a:endParaRPr lang="zh-CN" altLang="en-US" dirty="0"/>
          </a:p>
        </p:txBody>
      </p:sp>
      <p:sp>
        <p:nvSpPr>
          <p:cNvPr id="34" name="文本框 33"/>
          <p:cNvSpPr txBox="1"/>
          <p:nvPr/>
        </p:nvSpPr>
        <p:spPr>
          <a:xfrm>
            <a:off x="10760503" y="6322729"/>
            <a:ext cx="678391" cy="369332"/>
          </a:xfrm>
          <a:prstGeom prst="rect">
            <a:avLst/>
          </a:prstGeom>
          <a:no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altLang="zh-CN" dirty="0" smtClean="0"/>
              <a:t>NEXT</a:t>
            </a:r>
            <a:endParaRPr lang="en-US" altLang="zh-CN" dirty="0"/>
          </a:p>
        </p:txBody>
      </p:sp>
    </p:spTree>
    <p:extLst>
      <p:ext uri="{BB962C8B-B14F-4D97-AF65-F5344CB8AC3E}">
        <p14:creationId xmlns:p14="http://schemas.microsoft.com/office/powerpoint/2010/main" val="27835094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t>方阵</a:t>
            </a:r>
            <a:r>
              <a:rPr lang="zh-CN" altLang="en-US" dirty="0" smtClean="0"/>
              <a:t>面太阳辐照量计算</a:t>
            </a:r>
            <a:endParaRPr lang="en-US" altLang="zh-CN" dirty="0" smtClean="0"/>
          </a:p>
          <a:p>
            <a:pPr marL="342900" indent="-342900">
              <a:lnSpc>
                <a:spcPct val="130000"/>
              </a:lnSpc>
              <a:buAutoNum type="arabicPeriod"/>
            </a:pPr>
            <a:r>
              <a:rPr lang="zh-CN" altLang="en-US" dirty="0" smtClean="0"/>
              <a:t>计算各月发电盈亏量</a:t>
            </a:r>
            <a:endParaRPr lang="en-US" altLang="zh-CN" dirty="0" smtClean="0"/>
          </a:p>
          <a:p>
            <a:pPr marL="342900" indent="-342900">
              <a:lnSpc>
                <a:spcPct val="130000"/>
              </a:lnSpc>
              <a:buAutoNum type="arabicPeriod"/>
            </a:pPr>
            <a:r>
              <a:rPr lang="zh-CN" altLang="en-US" dirty="0" smtClean="0"/>
              <a:t>计算方阵输出电流、蓄电池容量、光伏方阵容量</a:t>
            </a:r>
            <a:endParaRPr lang="en-US" altLang="zh-CN" dirty="0" smtClean="0"/>
          </a:p>
          <a:p>
            <a:pPr marL="342900" indent="-342900">
              <a:lnSpc>
                <a:spcPct val="130000"/>
              </a:lnSpc>
              <a:buAutoNum type="arabicPeriod"/>
            </a:pPr>
            <a:r>
              <a:rPr lang="zh-CN" altLang="en-US" dirty="0"/>
              <a:t>光</a:t>
            </a:r>
            <a:r>
              <a:rPr lang="zh-CN" altLang="en-US" dirty="0" smtClean="0"/>
              <a:t>伏阵列最大安装容量计算</a:t>
            </a:r>
            <a:endParaRPr lang="en-US" altLang="zh-CN" dirty="0" smtClean="0"/>
          </a:p>
          <a:p>
            <a:pPr marL="342900" indent="-342900">
              <a:lnSpc>
                <a:spcPct val="130000"/>
              </a:lnSpc>
              <a:buAutoNum type="arabicPeriod"/>
            </a:pPr>
            <a:r>
              <a:rPr lang="zh-CN" altLang="en-US" dirty="0"/>
              <a:t>光</a:t>
            </a:r>
            <a:r>
              <a:rPr lang="zh-CN" altLang="en-US" dirty="0" smtClean="0"/>
              <a:t>伏空调建筑自持化判定</a:t>
            </a:r>
            <a:endParaRPr lang="en-US" altLang="zh-CN" dirty="0" smtClean="0"/>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6" name="文本框 5"/>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mc:AlternateContent xmlns:mc="http://schemas.openxmlformats.org/markup-compatibility/2006" xmlns:a14="http://schemas.microsoft.com/office/drawing/2010/main">
        <mc:Choice Requires="a14">
          <p:sp>
            <p:nvSpPr>
              <p:cNvPr id="35" name="文本框 34"/>
              <p:cNvSpPr txBox="1"/>
              <p:nvPr/>
            </p:nvSpPr>
            <p:spPr>
              <a:xfrm>
                <a:off x="3263314" y="985846"/>
                <a:ext cx="5911170" cy="923330"/>
              </a:xfrm>
              <a:prstGeom prst="rect">
                <a:avLst/>
              </a:prstGeom>
              <a:noFill/>
            </p:spPr>
            <p:txBody>
              <a:bodyPr wrap="none" rtlCol="0">
                <a:spAutoFit/>
              </a:bodyPr>
              <a:lstStyle/>
              <a:p>
                <a:r>
                  <a:rPr lang="zh-CN" altLang="en-US" dirty="0"/>
                  <a:t>建筑层数：</a:t>
                </a:r>
                <a:r>
                  <a:rPr lang="en-US" altLang="zh-CN" dirty="0">
                    <a:solidFill>
                      <a:schemeClr val="bg1">
                        <a:lumMod val="65000"/>
                      </a:schemeClr>
                    </a:solidFill>
                  </a:rPr>
                  <a:t>1</a:t>
                </a:r>
                <a:r>
                  <a:rPr lang="zh-CN" altLang="en-US" dirty="0">
                    <a:solidFill>
                      <a:schemeClr val="bg1">
                        <a:lumMod val="65000"/>
                      </a:schemeClr>
                    </a:solidFill>
                  </a:rPr>
                  <a:t>层    </a:t>
                </a:r>
                <a:r>
                  <a:rPr lang="zh-CN" altLang="en-US" dirty="0"/>
                  <a:t>屋面形式：</a:t>
                </a:r>
                <a:r>
                  <a:rPr lang="zh-CN" altLang="en-US" dirty="0" smtClean="0">
                    <a:solidFill>
                      <a:schemeClr val="bg1">
                        <a:lumMod val="65000"/>
                      </a:schemeClr>
                    </a:solidFill>
                  </a:rPr>
                  <a:t>平屋面</a:t>
                </a:r>
                <a:endParaRPr lang="en-US" altLang="zh-CN" dirty="0" smtClean="0"/>
              </a:p>
              <a:p>
                <a:r>
                  <a:rPr lang="zh-CN" altLang="en-US" dirty="0" smtClean="0"/>
                  <a:t>制冷机组</a:t>
                </a:r>
                <a:r>
                  <a:rPr lang="en-US" altLang="zh-CN" dirty="0" smtClean="0"/>
                  <a:t>COP=</a:t>
                </a:r>
                <a:r>
                  <a:rPr lang="en-US" altLang="zh-CN" dirty="0" smtClean="0">
                    <a:solidFill>
                      <a:schemeClr val="bg1">
                        <a:lumMod val="65000"/>
                      </a:schemeClr>
                    </a:solidFill>
                  </a:rPr>
                  <a:t>1.5</a:t>
                </a:r>
                <a:r>
                  <a:rPr lang="zh-CN" altLang="en-US" dirty="0" smtClean="0">
                    <a:solidFill>
                      <a:schemeClr val="bg1">
                        <a:lumMod val="65000"/>
                      </a:schemeClr>
                    </a:solidFill>
                  </a:rPr>
                  <a:t>    </a:t>
                </a:r>
                <a:r>
                  <a:rPr lang="zh-CN" altLang="en-US" dirty="0" smtClean="0"/>
                  <a:t>蓄电池维持天数</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en-US" altLang="zh-CN" dirty="0" smtClean="0">
                    <a:solidFill>
                      <a:schemeClr val="bg1">
                        <a:lumMod val="65000"/>
                      </a:schemeClr>
                    </a:solidFill>
                  </a:rPr>
                  <a:t>    </a:t>
                </a:r>
              </a:p>
              <a:p>
                <a:r>
                  <a:rPr lang="zh-CN" altLang="en-US" dirty="0" smtClean="0"/>
                  <a:t>光伏方阵安装方式：</a:t>
                </a:r>
                <a:r>
                  <a:rPr lang="zh-CN" altLang="en-US" dirty="0" smtClean="0">
                    <a:solidFill>
                      <a:schemeClr val="bg1">
                        <a:lumMod val="65000"/>
                      </a:schemeClr>
                    </a:solidFill>
                  </a:rPr>
                  <a:t>平屋面平铺安装     </a:t>
                </a:r>
                <a:r>
                  <a:rPr lang="zh-CN" altLang="en-US" dirty="0" smtClean="0">
                    <a:solidFill>
                      <a:schemeClr val="tx1"/>
                    </a:solidFill>
                  </a:rPr>
                  <a:t>光伏方阵倾角</a:t>
                </a:r>
                <a14:m>
                  <m:oMath xmlns:m="http://schemas.openxmlformats.org/officeDocument/2006/math">
                    <m:r>
                      <a:rPr lang="zh-CN" altLang="en-US" i="1" smtClean="0">
                        <a:solidFill>
                          <a:schemeClr val="tx1"/>
                        </a:solidFill>
                        <a:latin typeface="Cambria Math" panose="02040503050406030204" pitchFamily="18" charset="0"/>
                      </a:rPr>
                      <m:t>𝛽</m:t>
                    </m:r>
                    <m:r>
                      <a:rPr lang="en-US" altLang="zh-CN" b="0" i="1" smtClean="0">
                        <a:solidFill>
                          <a:schemeClr val="tx1"/>
                        </a:solidFill>
                        <a:latin typeface="Cambria Math" panose="02040503050406030204" pitchFamily="18" charset="0"/>
                      </a:rPr>
                      <m:t>=</m:t>
                    </m:r>
                  </m:oMath>
                </a14:m>
                <a:endParaRPr lang="en-US" altLang="zh-CN" dirty="0">
                  <a:solidFill>
                    <a:schemeClr val="tx1"/>
                  </a:solidFill>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3263314" y="985846"/>
                <a:ext cx="5911170" cy="923330"/>
              </a:xfrm>
              <a:prstGeom prst="rect">
                <a:avLst/>
              </a:prstGeom>
              <a:blipFill rotWithShape="0">
                <a:blip r:embed="rId2"/>
                <a:stretch>
                  <a:fillRect l="-825" t="-5960" b="-7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p:cNvSpPr txBox="1"/>
              <p:nvPr/>
            </p:nvSpPr>
            <p:spPr>
              <a:xfrm>
                <a:off x="3263314" y="3289110"/>
                <a:ext cx="3758273" cy="923330"/>
              </a:xfrm>
              <a:prstGeom prst="rect">
                <a:avLst/>
              </a:prstGeom>
              <a:noFill/>
            </p:spPr>
            <p:txBody>
              <a:bodyPr wrap="none" rtlCol="0">
                <a:spAutoFit/>
              </a:bodyPr>
              <a:lstStyle/>
              <a:p>
                <a:r>
                  <a:rPr lang="zh-CN" altLang="en-US" dirty="0" smtClean="0"/>
                  <a:t>曲线图</a:t>
                </a:r>
                <a:r>
                  <a:rPr lang="en-US" altLang="zh-CN" dirty="0" smtClean="0"/>
                  <a:t>1</a:t>
                </a:r>
                <a:r>
                  <a:rPr lang="zh-CN" altLang="en-US" dirty="0" smtClean="0"/>
                  <a:t>：单位面积光伏方阵容量</a:t>
                </a:r>
                <a:endParaRPr lang="en-US" altLang="zh-CN" dirty="0" smtClean="0"/>
              </a:p>
              <a:p>
                <a:r>
                  <a:rPr lang="zh-CN" altLang="en-US" dirty="0" smtClean="0"/>
                  <a:t>纵坐标为方阵容量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𝑛</m:t>
                        </m:r>
                      </m:sub>
                    </m:sSub>
                    <m:d>
                      <m:dPr>
                        <m:ctrlPr>
                          <a:rPr lang="en-US" altLang="zh-CN" i="1" smtClean="0">
                            <a:latin typeface="Cambria Math" panose="02040503050406030204" pitchFamily="18" charset="0"/>
                          </a:rPr>
                        </m:ctrlPr>
                      </m:dPr>
                      <m:e>
                        <m:r>
                          <m:rPr>
                            <m:sty m:val="p"/>
                          </m:rPr>
                          <a:rPr lang="en-US" altLang="zh-CN">
                            <a:latin typeface="Cambria Math" panose="02040503050406030204" pitchFamily="18" charset="0"/>
                          </a:rPr>
                          <m:t>W</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e>
                    </m:d>
                  </m:oMath>
                </a14:m>
                <a:endParaRPr lang="en-US" altLang="zh-CN" dirty="0" smtClean="0"/>
              </a:p>
              <a:p>
                <a:r>
                  <a:rPr lang="zh-CN" altLang="en-US" dirty="0" smtClean="0"/>
                  <a:t>横坐标为冷指标</a:t>
                </a:r>
                <a14:m>
                  <m:oMath xmlns:m="http://schemas.openxmlformats.org/officeDocument/2006/math">
                    <m:r>
                      <a:rPr lang="en-US" altLang="zh-CN" b="0" i="1" smtClean="0">
                        <a:latin typeface="Cambria Math" panose="02040503050406030204" pitchFamily="18" charset="0"/>
                      </a:rPr>
                      <m:t>𝑞</m:t>
                    </m:r>
                    <m:d>
                      <m:dPr>
                        <m:ctrlPr>
                          <a:rPr lang="en-US" altLang="zh-CN" b="0" i="1" smtClean="0">
                            <a:latin typeface="Cambria Math" panose="02040503050406030204" pitchFamily="18" charset="0"/>
                          </a:rPr>
                        </m:ctrlPr>
                      </m:dPr>
                      <m:e>
                        <m:r>
                          <m:rPr>
                            <m:sty m:val="p"/>
                          </m:rPr>
                          <a:rPr lang="en-US" altLang="zh-CN">
                            <a:latin typeface="Cambria Math" panose="02040503050406030204" pitchFamily="18" charset="0"/>
                            <a:cs typeface="Times New Roman" panose="02020603050405020304" pitchFamily="18" charset="0"/>
                          </a:rPr>
                          <m:t>W</m:t>
                        </m:r>
                        <m:r>
                          <a:rPr lang="en-US" altLang="zh-CN">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𝑚</m:t>
                            </m:r>
                          </m:e>
                          <m:sup>
                            <m:r>
                              <a:rPr lang="en-US" altLang="zh-CN" i="1">
                                <a:latin typeface="Cambria Math" panose="02040503050406030204" pitchFamily="18" charset="0"/>
                                <a:cs typeface="Times New Roman" panose="02020603050405020304" pitchFamily="18" charset="0"/>
                              </a:rPr>
                              <m:t>2</m:t>
                            </m:r>
                          </m:sup>
                        </m:sSup>
                      </m:e>
                    </m:d>
                  </m:oMath>
                </a14:m>
                <a:r>
                  <a:rPr lang="en-US" altLang="zh-CN" dirty="0" smtClean="0"/>
                  <a:t>,</a:t>
                </a:r>
                <a:r>
                  <a:rPr lang="zh-CN" altLang="en-US" dirty="0" smtClean="0"/>
                  <a:t>从</a:t>
                </a:r>
                <a:r>
                  <a:rPr lang="en-US" altLang="zh-CN" dirty="0" smtClean="0"/>
                  <a:t>50-200.</a:t>
                </a:r>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3263314" y="3289110"/>
                <a:ext cx="3758273" cy="923330"/>
              </a:xfrm>
              <a:prstGeom prst="rect">
                <a:avLst/>
              </a:prstGeom>
              <a:blipFill rotWithShape="0">
                <a:blip r:embed="rId3"/>
                <a:stretch>
                  <a:fillRect l="-1297" t="-5960" r="-810" b="-105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p:cNvSpPr txBox="1"/>
              <p:nvPr/>
            </p:nvSpPr>
            <p:spPr>
              <a:xfrm>
                <a:off x="7473462" y="3289110"/>
                <a:ext cx="3758273" cy="923330"/>
              </a:xfrm>
              <a:prstGeom prst="rect">
                <a:avLst/>
              </a:prstGeom>
              <a:noFill/>
            </p:spPr>
            <p:txBody>
              <a:bodyPr wrap="none" rtlCol="0">
                <a:spAutoFit/>
              </a:bodyPr>
              <a:lstStyle/>
              <a:p>
                <a:r>
                  <a:rPr lang="zh-CN" altLang="en-US" dirty="0" smtClean="0"/>
                  <a:t>曲线图</a:t>
                </a:r>
                <a:r>
                  <a:rPr lang="en-US" altLang="zh-CN" dirty="0"/>
                  <a:t>2</a:t>
                </a:r>
                <a:r>
                  <a:rPr lang="zh-CN" altLang="en-US" dirty="0" smtClean="0"/>
                  <a:t>：单位面积蓄电池容量</a:t>
                </a:r>
                <a:endParaRPr lang="en-US" altLang="zh-CN" dirty="0" smtClean="0"/>
              </a:p>
              <a:p>
                <a:r>
                  <a:rPr lang="zh-CN" altLang="en-US" dirty="0" smtClean="0"/>
                  <a:t>纵坐标为蓄电池容量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𝑛</m:t>
                        </m:r>
                      </m:sub>
                    </m:sSub>
                    <m:d>
                      <m:dPr>
                        <m:ctrlPr>
                          <a:rPr lang="en-US" altLang="zh-CN" i="1" smtClean="0">
                            <a:latin typeface="Cambria Math" panose="02040503050406030204" pitchFamily="18" charset="0"/>
                          </a:rPr>
                        </m:ctrlPr>
                      </m:dPr>
                      <m:e>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r>
                          <m:rPr>
                            <m:nor/>
                          </m:rPr>
                          <a:rPr lang="en-US" altLang="zh-CN" dirty="0"/>
                          <m:t> </m:t>
                        </m:r>
                      </m:e>
                    </m:d>
                  </m:oMath>
                </a14:m>
                <a:endParaRPr lang="en-US" altLang="zh-CN" dirty="0" smtClean="0"/>
              </a:p>
              <a:p>
                <a:r>
                  <a:rPr lang="zh-CN" altLang="en-US" dirty="0" smtClean="0"/>
                  <a:t>横坐标为冷指标</a:t>
                </a:r>
                <a14:m>
                  <m:oMath xmlns:m="http://schemas.openxmlformats.org/officeDocument/2006/math">
                    <m:r>
                      <a:rPr lang="en-US" altLang="zh-CN" b="0" i="1" smtClean="0">
                        <a:latin typeface="Cambria Math" panose="02040503050406030204" pitchFamily="18" charset="0"/>
                      </a:rPr>
                      <m:t>𝑞</m:t>
                    </m:r>
                    <m:d>
                      <m:dPr>
                        <m:ctrlPr>
                          <a:rPr lang="en-US" altLang="zh-CN" b="0" i="1" smtClean="0">
                            <a:latin typeface="Cambria Math" panose="02040503050406030204" pitchFamily="18" charset="0"/>
                          </a:rPr>
                        </m:ctrlPr>
                      </m:dPr>
                      <m:e>
                        <m:r>
                          <m:rPr>
                            <m:sty m:val="p"/>
                          </m:rPr>
                          <a:rPr lang="en-US" altLang="zh-CN">
                            <a:latin typeface="Cambria Math" panose="02040503050406030204" pitchFamily="18" charset="0"/>
                            <a:cs typeface="Times New Roman" panose="02020603050405020304" pitchFamily="18" charset="0"/>
                          </a:rPr>
                          <m:t>W</m:t>
                        </m:r>
                        <m:r>
                          <a:rPr lang="en-US" altLang="zh-CN">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𝑚</m:t>
                            </m:r>
                          </m:e>
                          <m:sup>
                            <m:r>
                              <a:rPr lang="en-US" altLang="zh-CN" i="1">
                                <a:latin typeface="Cambria Math" panose="02040503050406030204" pitchFamily="18" charset="0"/>
                                <a:cs typeface="Times New Roman" panose="02020603050405020304" pitchFamily="18" charset="0"/>
                              </a:rPr>
                              <m:t>2</m:t>
                            </m:r>
                          </m:sup>
                        </m:sSup>
                      </m:e>
                    </m:d>
                  </m:oMath>
                </a14:m>
                <a:r>
                  <a:rPr lang="en-US" altLang="zh-CN" dirty="0" smtClean="0"/>
                  <a:t>,</a:t>
                </a:r>
                <a:r>
                  <a:rPr lang="zh-CN" altLang="en-US" dirty="0" smtClean="0"/>
                  <a:t>从</a:t>
                </a:r>
                <a:r>
                  <a:rPr lang="en-US" altLang="zh-CN" dirty="0" smtClean="0"/>
                  <a:t>50-200.</a:t>
                </a:r>
                <a:endParaRPr lang="zh-CN" altLang="en-US" dirty="0"/>
              </a:p>
            </p:txBody>
          </p:sp>
        </mc:Choice>
        <mc:Fallback xmlns="">
          <p:sp>
            <p:nvSpPr>
              <p:cNvPr id="54" name="文本框 53"/>
              <p:cNvSpPr txBox="1">
                <a:spLocks noRot="1" noChangeAspect="1" noMove="1" noResize="1" noEditPoints="1" noAdjustHandles="1" noChangeArrowheads="1" noChangeShapeType="1" noTextEdit="1"/>
              </p:cNvSpPr>
              <p:nvPr/>
            </p:nvSpPr>
            <p:spPr>
              <a:xfrm>
                <a:off x="7473462" y="3289110"/>
                <a:ext cx="3758273" cy="923330"/>
              </a:xfrm>
              <a:prstGeom prst="rect">
                <a:avLst/>
              </a:prstGeom>
              <a:blipFill rotWithShape="0">
                <a:blip r:embed="rId4"/>
                <a:stretch>
                  <a:fillRect l="-1461" t="-5960" r="-812" b="-105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3398293" y="4831307"/>
                <a:ext cx="2609689" cy="646331"/>
              </a:xfrm>
              <a:prstGeom prst="rect">
                <a:avLst/>
              </a:prstGeom>
              <a:noFill/>
            </p:spPr>
            <p:txBody>
              <a:bodyPr wrap="none" rtlCol="0">
                <a:spAutoFit/>
              </a:bodyPr>
              <a:lstStyle/>
              <a:p>
                <a:r>
                  <a:rPr lang="zh-CN" altLang="en-US" dirty="0" smtClean="0"/>
                  <a:t>冷指标</a:t>
                </a:r>
                <a14:m>
                  <m:oMath xmlns:m="http://schemas.openxmlformats.org/officeDocument/2006/math">
                    <m:r>
                      <a:rPr lang="en-US" altLang="zh-CN" b="0" i="1" smtClean="0">
                        <a:latin typeface="Cambria Math" panose="02040503050406030204" pitchFamily="18" charset="0"/>
                      </a:rPr>
                      <m:t>𝑞</m:t>
                    </m:r>
                    <m:r>
                      <a:rPr lang="en-US" altLang="zh-CN" b="0" i="1" smtClean="0">
                        <a:latin typeface="Cambria Math" panose="02040503050406030204" pitchFamily="18" charset="0"/>
                      </a:rPr>
                      <m:t>=</m:t>
                    </m:r>
                    <m:r>
                      <a:rPr lang="en-US" altLang="zh-CN" b="0" i="0" smtClean="0">
                        <a:latin typeface="Cambria Math" panose="02040503050406030204" pitchFamily="18" charset="0"/>
                      </a:rPr>
                      <m:t>    </m:t>
                    </m:r>
                    <m:r>
                      <m:rPr>
                        <m:sty m:val="p"/>
                      </m:rPr>
                      <a:rPr lang="en-US" altLang="zh-CN">
                        <a:latin typeface="Cambria Math" panose="02040503050406030204" pitchFamily="18" charset="0"/>
                        <a:cs typeface="Times New Roman" panose="02020603050405020304" pitchFamily="18" charset="0"/>
                      </a:rPr>
                      <m:t>W</m:t>
                    </m:r>
                    <m:r>
                      <a:rPr lang="en-US" altLang="zh-CN">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𝑚</m:t>
                        </m:r>
                      </m:e>
                      <m:sup>
                        <m:r>
                          <a:rPr lang="en-US" altLang="zh-CN" i="1">
                            <a:latin typeface="Cambria Math" panose="02040503050406030204" pitchFamily="18" charset="0"/>
                            <a:cs typeface="Times New Roman" panose="02020603050405020304" pitchFamily="18" charset="0"/>
                          </a:rPr>
                          <m:t>2</m:t>
                        </m:r>
                      </m:sup>
                    </m:sSup>
                  </m:oMath>
                </a14:m>
                <a:r>
                  <a:rPr lang="zh-CN" altLang="en-US" dirty="0" smtClean="0"/>
                  <a:t>时：</a:t>
                </a:r>
                <a:endParaRPr lang="en-US" altLang="zh-CN" dirty="0" smtClean="0"/>
              </a:p>
              <a:p>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3398293" y="4831307"/>
                <a:ext cx="2609689" cy="646331"/>
              </a:xfrm>
              <a:prstGeom prst="rect">
                <a:avLst/>
              </a:prstGeom>
              <a:blipFill rotWithShape="0">
                <a:blip r:embed="rId5"/>
                <a:stretch>
                  <a:fillRect l="-1865" t="-8491" r="-13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3413140" y="5216822"/>
                <a:ext cx="3866892" cy="375552"/>
              </a:xfrm>
              <a:prstGeom prst="rect">
                <a:avLst/>
              </a:prstGeom>
            </p:spPr>
            <p:txBody>
              <a:bodyPr wrap="none">
                <a:spAutoFit/>
              </a:bodyPr>
              <a:lstStyle/>
              <a:p>
                <a:r>
                  <a:rPr lang="zh-CN" altLang="en-US" dirty="0" smtClean="0"/>
                  <a:t>单位面积蓄电池容量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𝑛</m:t>
                        </m:r>
                      </m:sub>
                    </m:sSub>
                    <m:r>
                      <a:rPr lang="en-US" altLang="zh-CN" b="0" i="1" smtClean="0">
                        <a:latin typeface="Cambria Math" panose="02040503050406030204" pitchFamily="18" charset="0"/>
                      </a:rPr>
                      <m:t>=    </m:t>
                    </m:r>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oMath>
                </a14:m>
                <a:endParaRPr lang="en-US" altLang="zh-CN" dirty="0"/>
              </a:p>
            </p:txBody>
          </p:sp>
        </mc:Choice>
        <mc:Fallback xmlns="">
          <p:sp>
            <p:nvSpPr>
              <p:cNvPr id="56" name="矩形 55"/>
              <p:cNvSpPr>
                <a:spLocks noRot="1" noChangeAspect="1" noMove="1" noResize="1" noEditPoints="1" noAdjustHandles="1" noChangeArrowheads="1" noChangeShapeType="1" noTextEdit="1"/>
              </p:cNvSpPr>
              <p:nvPr/>
            </p:nvSpPr>
            <p:spPr>
              <a:xfrm>
                <a:off x="3413140" y="5216822"/>
                <a:ext cx="3866892" cy="375552"/>
              </a:xfrm>
              <a:prstGeom prst="rect">
                <a:avLst/>
              </a:prstGeom>
              <a:blipFill rotWithShape="0">
                <a:blip r:embed="rId6"/>
                <a:stretch>
                  <a:fillRect l="-1420" t="-13115"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3398293" y="5578067"/>
                <a:ext cx="3380413" cy="375552"/>
              </a:xfrm>
              <a:prstGeom prst="rect">
                <a:avLst/>
              </a:prstGeom>
            </p:spPr>
            <p:txBody>
              <a:bodyPr wrap="none">
                <a:spAutoFit/>
              </a:bodyPr>
              <a:lstStyle/>
              <a:p>
                <a:r>
                  <a:rPr lang="zh-CN" altLang="en-US" dirty="0" smtClean="0"/>
                  <a:t>单位面积方阵容量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𝑛</m:t>
                        </m:r>
                      </m:sub>
                    </m:sSub>
                    <m:r>
                      <a:rPr lang="en-US" altLang="zh-CN" b="0" i="1" smtClean="0">
                        <a:latin typeface="Cambria Math" panose="02040503050406030204" pitchFamily="18" charset="0"/>
                      </a:rPr>
                      <m:t>=    </m:t>
                    </m:r>
                    <m:r>
                      <m:rPr>
                        <m:sty m:val="p"/>
                      </m:rPr>
                      <a:rPr lang="en-US" altLang="zh-CN">
                        <a:latin typeface="Cambria Math" panose="02040503050406030204" pitchFamily="18" charset="0"/>
                      </a:rPr>
                      <m:t>W</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oMath>
                </a14:m>
                <a:endParaRPr lang="en-US" altLang="zh-CN" dirty="0"/>
              </a:p>
            </p:txBody>
          </p:sp>
        </mc:Choice>
        <mc:Fallback xmlns="">
          <p:sp>
            <p:nvSpPr>
              <p:cNvPr id="57" name="矩形 56"/>
              <p:cNvSpPr>
                <a:spLocks noRot="1" noChangeAspect="1" noMove="1" noResize="1" noEditPoints="1" noAdjustHandles="1" noChangeArrowheads="1" noChangeShapeType="1" noTextEdit="1"/>
              </p:cNvSpPr>
              <p:nvPr/>
            </p:nvSpPr>
            <p:spPr>
              <a:xfrm>
                <a:off x="3398293" y="5578067"/>
                <a:ext cx="3380413" cy="375552"/>
              </a:xfrm>
              <a:prstGeom prst="rect">
                <a:avLst/>
              </a:prstGeom>
              <a:blipFill rotWithShape="0">
                <a:blip r:embed="rId7"/>
                <a:stretch>
                  <a:fillRect l="-1441" t="-11290" b="-193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3413140" y="5926493"/>
                <a:ext cx="4813497" cy="375552"/>
              </a:xfrm>
              <a:prstGeom prst="rect">
                <a:avLst/>
              </a:prstGeom>
            </p:spPr>
            <p:txBody>
              <a:bodyPr wrap="none">
                <a:spAutoFit/>
              </a:bodyPr>
              <a:lstStyle/>
              <a:p>
                <a:r>
                  <a:rPr lang="zh-CN" altLang="en-US" dirty="0" smtClean="0">
                    <a:latin typeface="Calibri" panose="020F0502020204030204" pitchFamily="34" charset="0"/>
                    <a:cs typeface="Times New Roman" panose="02020603050405020304" pitchFamily="18" charset="0"/>
                  </a:rPr>
                  <a:t>单位面积</a:t>
                </a:r>
                <a:r>
                  <a:rPr lang="zh-CN" altLang="zh-CN" dirty="0" smtClean="0">
                    <a:latin typeface="Calibri" panose="020F0502020204030204" pitchFamily="34" charset="0"/>
                    <a:cs typeface="Times New Roman" panose="02020603050405020304" pitchFamily="18" charset="0"/>
                  </a:rPr>
                  <a:t>光伏</a:t>
                </a:r>
                <a:r>
                  <a:rPr lang="zh-CN" altLang="en-US" dirty="0">
                    <a:latin typeface="Calibri" panose="020F0502020204030204" pitchFamily="34" charset="0"/>
                    <a:cs typeface="Times New Roman" panose="02020603050405020304" pitchFamily="18" charset="0"/>
                  </a:rPr>
                  <a:t>阵列</a:t>
                </a:r>
                <a:r>
                  <a:rPr lang="zh-CN" altLang="zh-CN" dirty="0" smtClean="0">
                    <a:latin typeface="Calibri" panose="020F0502020204030204" pitchFamily="34" charset="0"/>
                    <a:cs typeface="Times New Roman" panose="02020603050405020304" pitchFamily="18" charset="0"/>
                  </a:rPr>
                  <a:t>最大</a:t>
                </a:r>
                <a:r>
                  <a:rPr lang="zh-CN" altLang="en-US" dirty="0" smtClean="0">
                    <a:latin typeface="Calibri" panose="020F0502020204030204" pitchFamily="34" charset="0"/>
                    <a:cs typeface="Times New Roman" panose="02020603050405020304" pitchFamily="18" charset="0"/>
                  </a:rPr>
                  <a:t>安装</a:t>
                </a:r>
                <a:r>
                  <a:rPr lang="zh-CN" altLang="zh-CN" dirty="0" smtClean="0">
                    <a:latin typeface="Calibri" panose="020F0502020204030204" pitchFamily="34" charset="0"/>
                    <a:cs typeface="Times New Roman" panose="02020603050405020304" pitchFamily="18" charset="0"/>
                  </a:rPr>
                  <a:t>容量</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𝑃</m:t>
                        </m:r>
                      </m:e>
                      <m:sub>
                        <m:r>
                          <a:rPr lang="en-US" altLang="zh-CN" i="1">
                            <a:latin typeface="Cambria Math" panose="02040503050406030204" pitchFamily="18" charset="0"/>
                            <a:cs typeface="Times New Roman" panose="02020603050405020304" pitchFamily="18" charset="0"/>
                          </a:rPr>
                          <m:t>𝑚</m:t>
                        </m:r>
                      </m:sub>
                    </m:sSub>
                    <m:r>
                      <a:rPr lang="en-US" altLang="zh-CN" b="0" i="1" smtClean="0">
                        <a:latin typeface="Cambria Math" panose="02040503050406030204" pitchFamily="18" charset="0"/>
                        <a:cs typeface="Times New Roman" panose="02020603050405020304" pitchFamily="18" charset="0"/>
                      </a:rPr>
                      <m:t>=</m:t>
                    </m:r>
                    <m:r>
                      <a:rPr lang="en-US" altLang="zh-CN" b="0" i="0" smtClean="0">
                        <a:latin typeface="Cambria Math" panose="02040503050406030204" pitchFamily="18" charset="0"/>
                        <a:cs typeface="Times New Roman" panose="02020603050405020304" pitchFamily="18" charset="0"/>
                      </a:rPr>
                      <m:t>    </m:t>
                    </m:r>
                    <m:r>
                      <m:rPr>
                        <m:sty m:val="p"/>
                      </m:rPr>
                      <a:rPr lang="en-US" altLang="zh-CN">
                        <a:latin typeface="Cambria Math" panose="02040503050406030204" pitchFamily="18" charset="0"/>
                      </a:rPr>
                      <m:t>W</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oMath>
                </a14:m>
                <a:endParaRPr lang="zh-CN" altLang="en-US" dirty="0"/>
              </a:p>
            </p:txBody>
          </p:sp>
        </mc:Choice>
        <mc:Fallback xmlns="">
          <p:sp>
            <p:nvSpPr>
              <p:cNvPr id="58" name="矩形 57"/>
              <p:cNvSpPr>
                <a:spLocks noRot="1" noChangeAspect="1" noMove="1" noResize="1" noEditPoints="1" noAdjustHandles="1" noChangeArrowheads="1" noChangeShapeType="1" noTextEdit="1"/>
              </p:cNvSpPr>
              <p:nvPr/>
            </p:nvSpPr>
            <p:spPr>
              <a:xfrm>
                <a:off x="3413140" y="5926493"/>
                <a:ext cx="4813497" cy="375552"/>
              </a:xfrm>
              <a:prstGeom prst="rect">
                <a:avLst/>
              </a:prstGeom>
              <a:blipFill rotWithShape="0">
                <a:blip r:embed="rId8"/>
                <a:stretch>
                  <a:fillRect l="-1139" t="-11290" b="-193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413140" y="6314864"/>
                <a:ext cx="2818849" cy="369332"/>
              </a:xfrm>
              <a:prstGeom prst="rect">
                <a:avLst/>
              </a:prstGeom>
            </p:spPr>
            <p:txBody>
              <a:bodyPr wrap="none">
                <a:spAutoFit/>
              </a:bodyPr>
              <a:lstStyle/>
              <a:p>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𝑃</m:t>
                        </m:r>
                      </m:e>
                      <m:sub>
                        <m:r>
                          <a:rPr lang="en-US" altLang="zh-CN" i="1">
                            <a:latin typeface="Cambria Math" panose="02040503050406030204" pitchFamily="18" charset="0"/>
                            <a:cs typeface="Times New Roman" panose="02020603050405020304" pitchFamily="18" charset="0"/>
                          </a:rPr>
                          <m:t>𝑚</m:t>
                        </m:r>
                      </m:sub>
                    </m:sSub>
                    <m:r>
                      <a:rPr lang="en-US" altLang="zh-CN" i="1" smtClean="0">
                        <a:latin typeface="Cambria Math" panose="02040503050406030204" pitchFamily="18" charset="0"/>
                        <a:ea typeface="Cambria Math" panose="02040503050406030204" pitchFamily="18" charset="0"/>
                        <a:cs typeface="Times New Roman" panose="02020603050405020304" pitchFamily="18" charset="0"/>
                      </a:rPr>
                      <m:t>&gt;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𝑛</m:t>
                        </m:r>
                      </m:sub>
                    </m:sSub>
                  </m:oMath>
                </a14:m>
                <a:r>
                  <a:rPr lang="zh-CN" altLang="en-US" dirty="0" smtClean="0"/>
                  <a:t>，满足自持化要求</a:t>
                </a:r>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3413140" y="6314864"/>
                <a:ext cx="2818849" cy="369332"/>
              </a:xfrm>
              <a:prstGeom prst="rect">
                <a:avLst/>
              </a:prstGeom>
              <a:blipFill rotWithShape="0">
                <a:blip r:embed="rId9"/>
                <a:stretch>
                  <a:fillRect t="-15000" r="-1515"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6231989" y="6314864"/>
                <a:ext cx="3049681" cy="369332"/>
              </a:xfrm>
              <a:prstGeom prst="rect">
                <a:avLst/>
              </a:prstGeom>
            </p:spPr>
            <p:txBody>
              <a:bodyPr wrap="none">
                <a:spAutoFit/>
              </a:bodyPr>
              <a:lstStyle/>
              <a:p>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𝑃</m:t>
                        </m:r>
                      </m:e>
                      <m:sub>
                        <m:r>
                          <a:rPr lang="en-US" altLang="zh-CN" i="1">
                            <a:latin typeface="Cambria Math" panose="02040503050406030204" pitchFamily="18" charset="0"/>
                            <a:cs typeface="Times New Roman" panose="02020603050405020304" pitchFamily="18" charset="0"/>
                          </a:rPr>
                          <m:t>𝑚</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&lt;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𝑛</m:t>
                        </m:r>
                      </m:sub>
                    </m:sSub>
                  </m:oMath>
                </a14:m>
                <a:r>
                  <a:rPr lang="zh-CN" altLang="en-US" dirty="0" smtClean="0"/>
                  <a:t>，不满足自持化要求</a:t>
                </a:r>
                <a:endParaRPr lang="zh-CN" altLang="en-US" dirty="0"/>
              </a:p>
            </p:txBody>
          </p:sp>
        </mc:Choice>
        <mc:Fallback xmlns="">
          <p:sp>
            <p:nvSpPr>
              <p:cNvPr id="59" name="矩形 58"/>
              <p:cNvSpPr>
                <a:spLocks noRot="1" noChangeAspect="1" noMove="1" noResize="1" noEditPoints="1" noAdjustHandles="1" noChangeArrowheads="1" noChangeShapeType="1" noTextEdit="1"/>
              </p:cNvSpPr>
              <p:nvPr/>
            </p:nvSpPr>
            <p:spPr>
              <a:xfrm>
                <a:off x="6231989" y="6314864"/>
                <a:ext cx="3049681" cy="369332"/>
              </a:xfrm>
              <a:prstGeom prst="rect">
                <a:avLst/>
              </a:prstGeom>
              <a:blipFill rotWithShape="0">
                <a:blip r:embed="rId10"/>
                <a:stretch>
                  <a:fillRect t="-15000" r="-1198" b="-2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50247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a:solidFill>
                  <a:schemeClr val="bg2">
                    <a:lumMod val="75000"/>
                  </a:schemeClr>
                </a:solidFill>
              </a:rPr>
              <a:t>请选择地点</a:t>
            </a:r>
            <a:endParaRPr lang="en-US" altLang="zh-CN" dirty="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空调系统耗电量计算</a:t>
            </a:r>
            <a:endParaRPr lang="en-US" altLang="zh-CN" dirty="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方阵面太阳辐照量计算</a:t>
            </a:r>
            <a:endParaRPr lang="en-US" altLang="zh-CN" dirty="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计算各月发电盈亏量</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a:solidFill>
                  <a:schemeClr val="bg2">
                    <a:lumMod val="75000"/>
                  </a:schemeClr>
                </a:solidFill>
              </a:rPr>
              <a:t>倾斜面太阳辐射量计算</a:t>
            </a:r>
            <a:endParaRPr lang="en-US" altLang="zh-CN" dirty="0">
              <a:solidFill>
                <a:schemeClr val="bg2">
                  <a:lumMod val="75000"/>
                </a:schemeClr>
              </a:solidFill>
            </a:endParaRPr>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3" name="矩形 2"/>
          <p:cNvSpPr/>
          <p:nvPr/>
        </p:nvSpPr>
        <p:spPr>
          <a:xfrm>
            <a:off x="3310425" y="677590"/>
            <a:ext cx="2031325" cy="418833"/>
          </a:xfrm>
          <a:prstGeom prst="rect">
            <a:avLst/>
          </a:prstGeom>
        </p:spPr>
        <p:txBody>
          <a:bodyPr wrap="none">
            <a:spAutoFit/>
          </a:bodyPr>
          <a:lstStyle/>
          <a:p>
            <a:pPr>
              <a:lnSpc>
                <a:spcPct val="130000"/>
              </a:lnSpc>
            </a:pPr>
            <a:r>
              <a:rPr lang="zh-CN" altLang="en-US" smtClean="0"/>
              <a:t>太阳能资源分布图</a:t>
            </a:r>
            <a:endParaRPr lang="en-US" altLang="zh-CN" dirty="0"/>
          </a:p>
        </p:txBody>
      </p:sp>
      <p:sp>
        <p:nvSpPr>
          <p:cNvPr id="24" name="矩形 23"/>
          <p:cNvSpPr/>
          <p:nvPr/>
        </p:nvSpPr>
        <p:spPr>
          <a:xfrm>
            <a:off x="3310425" y="1000889"/>
            <a:ext cx="646331" cy="418833"/>
          </a:xfrm>
          <a:prstGeom prst="rect">
            <a:avLst/>
          </a:prstGeom>
        </p:spPr>
        <p:txBody>
          <a:bodyPr wrap="none">
            <a:spAutoFit/>
          </a:bodyPr>
          <a:lstStyle/>
          <a:p>
            <a:pPr>
              <a:lnSpc>
                <a:spcPct val="130000"/>
              </a:lnSpc>
            </a:pPr>
            <a:r>
              <a:rPr lang="zh-CN" altLang="en-US" dirty="0" smtClean="0"/>
              <a:t>世界</a:t>
            </a:r>
            <a:endParaRPr lang="en-US" altLang="zh-CN" dirty="0"/>
          </a:p>
        </p:txBody>
      </p:sp>
      <p:sp>
        <p:nvSpPr>
          <p:cNvPr id="25" name="流程图: 联系 24"/>
          <p:cNvSpPr/>
          <p:nvPr/>
        </p:nvSpPr>
        <p:spPr>
          <a:xfrm>
            <a:off x="3895341" y="1148890"/>
            <a:ext cx="122830" cy="12283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矩形 25"/>
          <p:cNvSpPr/>
          <p:nvPr/>
        </p:nvSpPr>
        <p:spPr>
          <a:xfrm>
            <a:off x="6547219" y="1000889"/>
            <a:ext cx="646331" cy="418833"/>
          </a:xfrm>
          <a:prstGeom prst="rect">
            <a:avLst/>
          </a:prstGeom>
        </p:spPr>
        <p:txBody>
          <a:bodyPr wrap="none">
            <a:spAutoFit/>
          </a:bodyPr>
          <a:lstStyle/>
          <a:p>
            <a:pPr>
              <a:lnSpc>
                <a:spcPct val="130000"/>
              </a:lnSpc>
            </a:pPr>
            <a:r>
              <a:rPr lang="zh-CN" altLang="en-US" dirty="0">
                <a:solidFill>
                  <a:schemeClr val="bg2">
                    <a:lumMod val="90000"/>
                  </a:schemeClr>
                </a:solidFill>
              </a:rPr>
              <a:t>亚洲</a:t>
            </a:r>
            <a:endParaRPr lang="en-US" altLang="zh-CN" dirty="0">
              <a:solidFill>
                <a:schemeClr val="bg2">
                  <a:lumMod val="90000"/>
                </a:schemeClr>
              </a:solidFill>
            </a:endParaRPr>
          </a:p>
        </p:txBody>
      </p:sp>
      <p:sp>
        <p:nvSpPr>
          <p:cNvPr id="27" name="流程图: 联系 26"/>
          <p:cNvSpPr/>
          <p:nvPr/>
        </p:nvSpPr>
        <p:spPr>
          <a:xfrm>
            <a:off x="7132135" y="1148890"/>
            <a:ext cx="122830" cy="12283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矩形 27"/>
          <p:cNvSpPr/>
          <p:nvPr/>
        </p:nvSpPr>
        <p:spPr>
          <a:xfrm>
            <a:off x="9460847" y="1000889"/>
            <a:ext cx="646331" cy="418833"/>
          </a:xfrm>
          <a:prstGeom prst="rect">
            <a:avLst/>
          </a:prstGeom>
        </p:spPr>
        <p:txBody>
          <a:bodyPr wrap="none">
            <a:spAutoFit/>
          </a:bodyPr>
          <a:lstStyle/>
          <a:p>
            <a:pPr>
              <a:lnSpc>
                <a:spcPct val="130000"/>
              </a:lnSpc>
            </a:pPr>
            <a:r>
              <a:rPr lang="zh-CN" altLang="en-US" dirty="0">
                <a:solidFill>
                  <a:schemeClr val="bg2">
                    <a:lumMod val="90000"/>
                  </a:schemeClr>
                </a:solidFill>
              </a:rPr>
              <a:t>中国</a:t>
            </a:r>
            <a:endParaRPr lang="en-US" altLang="zh-CN" dirty="0">
              <a:solidFill>
                <a:schemeClr val="bg2">
                  <a:lumMod val="90000"/>
                </a:schemeClr>
              </a:solidFill>
            </a:endParaRPr>
          </a:p>
        </p:txBody>
      </p:sp>
      <p:sp>
        <p:nvSpPr>
          <p:cNvPr id="29" name="流程图: 联系 28"/>
          <p:cNvSpPr/>
          <p:nvPr/>
        </p:nvSpPr>
        <p:spPr>
          <a:xfrm>
            <a:off x="10045763" y="1148890"/>
            <a:ext cx="122830" cy="12283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88253" y="1472189"/>
            <a:ext cx="8791060" cy="4805781"/>
          </a:xfrm>
          <a:prstGeom prst="rect">
            <a:avLst/>
          </a:prstGeom>
        </p:spPr>
      </p:pic>
    </p:spTree>
    <p:extLst>
      <p:ext uri="{BB962C8B-B14F-4D97-AF65-F5344CB8AC3E}">
        <p14:creationId xmlns:p14="http://schemas.microsoft.com/office/powerpoint/2010/main" val="5784761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a:solidFill>
                  <a:schemeClr val="bg2">
                    <a:lumMod val="75000"/>
                  </a:schemeClr>
                </a:solidFill>
              </a:rPr>
              <a:t>请选择地点</a:t>
            </a:r>
            <a:endParaRPr lang="en-US" altLang="zh-CN" dirty="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空调系统耗电量计算</a:t>
            </a:r>
            <a:endParaRPr lang="en-US" altLang="zh-CN" dirty="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方阵面太阳辐照量计算</a:t>
            </a:r>
            <a:endParaRPr lang="en-US" altLang="zh-CN" dirty="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计算各月发电盈亏量</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a:solidFill>
                  <a:schemeClr val="bg2">
                    <a:lumMod val="75000"/>
                  </a:schemeClr>
                </a:solidFill>
              </a:rPr>
              <a:t>倾斜面太阳辐射量计算</a:t>
            </a:r>
            <a:endParaRPr lang="en-US" altLang="zh-CN" dirty="0">
              <a:solidFill>
                <a:schemeClr val="bg2">
                  <a:lumMod val="75000"/>
                </a:schemeClr>
              </a:solidFill>
            </a:endParaRPr>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3" name="矩形 2"/>
          <p:cNvSpPr/>
          <p:nvPr/>
        </p:nvSpPr>
        <p:spPr>
          <a:xfrm>
            <a:off x="3310425" y="677590"/>
            <a:ext cx="2031325" cy="418833"/>
          </a:xfrm>
          <a:prstGeom prst="rect">
            <a:avLst/>
          </a:prstGeom>
        </p:spPr>
        <p:txBody>
          <a:bodyPr wrap="none">
            <a:spAutoFit/>
          </a:bodyPr>
          <a:lstStyle/>
          <a:p>
            <a:pPr>
              <a:lnSpc>
                <a:spcPct val="130000"/>
              </a:lnSpc>
            </a:pPr>
            <a:r>
              <a:rPr lang="zh-CN" altLang="en-US" smtClean="0"/>
              <a:t>太阳能资源分布图</a:t>
            </a:r>
            <a:endParaRPr lang="en-US" altLang="zh-CN" dirty="0"/>
          </a:p>
        </p:txBody>
      </p:sp>
      <p:sp>
        <p:nvSpPr>
          <p:cNvPr id="24" name="矩形 23"/>
          <p:cNvSpPr/>
          <p:nvPr/>
        </p:nvSpPr>
        <p:spPr>
          <a:xfrm>
            <a:off x="3310425" y="1000889"/>
            <a:ext cx="646331" cy="418833"/>
          </a:xfrm>
          <a:prstGeom prst="rect">
            <a:avLst/>
          </a:prstGeom>
        </p:spPr>
        <p:txBody>
          <a:bodyPr wrap="none">
            <a:spAutoFit/>
          </a:bodyPr>
          <a:lstStyle/>
          <a:p>
            <a:pPr>
              <a:lnSpc>
                <a:spcPct val="130000"/>
              </a:lnSpc>
            </a:pPr>
            <a:r>
              <a:rPr lang="zh-CN" altLang="en-US" dirty="0" smtClean="0">
                <a:solidFill>
                  <a:schemeClr val="bg2">
                    <a:lumMod val="90000"/>
                  </a:schemeClr>
                </a:solidFill>
              </a:rPr>
              <a:t>世界</a:t>
            </a:r>
            <a:endParaRPr lang="en-US" altLang="zh-CN" dirty="0">
              <a:solidFill>
                <a:schemeClr val="bg2">
                  <a:lumMod val="90000"/>
                </a:schemeClr>
              </a:solidFill>
            </a:endParaRPr>
          </a:p>
        </p:txBody>
      </p:sp>
      <p:sp>
        <p:nvSpPr>
          <p:cNvPr id="25" name="流程图: 联系 24"/>
          <p:cNvSpPr/>
          <p:nvPr/>
        </p:nvSpPr>
        <p:spPr>
          <a:xfrm>
            <a:off x="3895341" y="1148890"/>
            <a:ext cx="122830" cy="12283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矩形 25"/>
          <p:cNvSpPr/>
          <p:nvPr/>
        </p:nvSpPr>
        <p:spPr>
          <a:xfrm>
            <a:off x="6547219" y="1000889"/>
            <a:ext cx="646331" cy="418833"/>
          </a:xfrm>
          <a:prstGeom prst="rect">
            <a:avLst/>
          </a:prstGeom>
        </p:spPr>
        <p:txBody>
          <a:bodyPr wrap="none">
            <a:spAutoFit/>
          </a:bodyPr>
          <a:lstStyle/>
          <a:p>
            <a:pPr>
              <a:lnSpc>
                <a:spcPct val="130000"/>
              </a:lnSpc>
            </a:pPr>
            <a:r>
              <a:rPr lang="zh-CN" altLang="en-US" dirty="0"/>
              <a:t>亚洲</a:t>
            </a:r>
            <a:endParaRPr lang="en-US" altLang="zh-CN" dirty="0"/>
          </a:p>
        </p:txBody>
      </p:sp>
      <p:sp>
        <p:nvSpPr>
          <p:cNvPr id="27" name="流程图: 联系 26"/>
          <p:cNvSpPr/>
          <p:nvPr/>
        </p:nvSpPr>
        <p:spPr>
          <a:xfrm>
            <a:off x="7132135" y="1148890"/>
            <a:ext cx="122830" cy="12283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矩形 27"/>
          <p:cNvSpPr/>
          <p:nvPr/>
        </p:nvSpPr>
        <p:spPr>
          <a:xfrm>
            <a:off x="9460847" y="1000889"/>
            <a:ext cx="646331" cy="418833"/>
          </a:xfrm>
          <a:prstGeom prst="rect">
            <a:avLst/>
          </a:prstGeom>
        </p:spPr>
        <p:txBody>
          <a:bodyPr wrap="none">
            <a:spAutoFit/>
          </a:bodyPr>
          <a:lstStyle/>
          <a:p>
            <a:pPr>
              <a:lnSpc>
                <a:spcPct val="130000"/>
              </a:lnSpc>
            </a:pPr>
            <a:r>
              <a:rPr lang="zh-CN" altLang="en-US" dirty="0">
                <a:solidFill>
                  <a:schemeClr val="bg2">
                    <a:lumMod val="90000"/>
                  </a:schemeClr>
                </a:solidFill>
              </a:rPr>
              <a:t>中国</a:t>
            </a:r>
            <a:endParaRPr lang="en-US" altLang="zh-CN" dirty="0">
              <a:solidFill>
                <a:schemeClr val="bg2">
                  <a:lumMod val="90000"/>
                </a:schemeClr>
              </a:solidFill>
            </a:endParaRPr>
          </a:p>
        </p:txBody>
      </p:sp>
      <p:sp>
        <p:nvSpPr>
          <p:cNvPr id="29" name="流程图: 联系 28"/>
          <p:cNvSpPr/>
          <p:nvPr/>
        </p:nvSpPr>
        <p:spPr>
          <a:xfrm>
            <a:off x="10045763" y="1148890"/>
            <a:ext cx="122830" cy="12283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477" y="1392607"/>
            <a:ext cx="5719676" cy="5452758"/>
          </a:xfrm>
          <a:prstGeom prst="rect">
            <a:avLst/>
          </a:prstGeom>
        </p:spPr>
      </p:pic>
    </p:spTree>
    <p:extLst>
      <p:ext uri="{BB962C8B-B14F-4D97-AF65-F5344CB8AC3E}">
        <p14:creationId xmlns:p14="http://schemas.microsoft.com/office/powerpoint/2010/main" val="41448212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a:solidFill>
                  <a:schemeClr val="bg2">
                    <a:lumMod val="75000"/>
                  </a:schemeClr>
                </a:solidFill>
              </a:rPr>
              <a:t>请选择地点</a:t>
            </a:r>
            <a:endParaRPr lang="en-US" altLang="zh-CN" dirty="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空调系统耗电量计算</a:t>
            </a:r>
            <a:endParaRPr lang="en-US" altLang="zh-CN" dirty="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方阵面太阳辐照量计算</a:t>
            </a:r>
            <a:endParaRPr lang="en-US" altLang="zh-CN" dirty="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计算各月发电盈亏量</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a:solidFill>
                  <a:schemeClr val="bg2">
                    <a:lumMod val="75000"/>
                  </a:schemeClr>
                </a:solidFill>
              </a:rPr>
              <a:t>倾斜面太阳辐射量计算</a:t>
            </a:r>
            <a:endParaRPr lang="en-US" altLang="zh-CN" dirty="0">
              <a:solidFill>
                <a:schemeClr val="bg2">
                  <a:lumMod val="75000"/>
                </a:schemeClr>
              </a:solidFill>
            </a:endParaRPr>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3" name="矩形 2"/>
          <p:cNvSpPr/>
          <p:nvPr/>
        </p:nvSpPr>
        <p:spPr>
          <a:xfrm>
            <a:off x="3310425" y="677590"/>
            <a:ext cx="2031325" cy="418833"/>
          </a:xfrm>
          <a:prstGeom prst="rect">
            <a:avLst/>
          </a:prstGeom>
        </p:spPr>
        <p:txBody>
          <a:bodyPr wrap="none">
            <a:spAutoFit/>
          </a:bodyPr>
          <a:lstStyle/>
          <a:p>
            <a:pPr>
              <a:lnSpc>
                <a:spcPct val="130000"/>
              </a:lnSpc>
            </a:pPr>
            <a:r>
              <a:rPr lang="zh-CN" altLang="en-US" smtClean="0"/>
              <a:t>太阳能资源分布图</a:t>
            </a:r>
            <a:endParaRPr lang="en-US" altLang="zh-CN" dirty="0"/>
          </a:p>
        </p:txBody>
      </p:sp>
      <p:sp>
        <p:nvSpPr>
          <p:cNvPr id="24" name="矩形 23"/>
          <p:cNvSpPr/>
          <p:nvPr/>
        </p:nvSpPr>
        <p:spPr>
          <a:xfrm>
            <a:off x="3310425" y="1000889"/>
            <a:ext cx="646331" cy="418833"/>
          </a:xfrm>
          <a:prstGeom prst="rect">
            <a:avLst/>
          </a:prstGeom>
        </p:spPr>
        <p:txBody>
          <a:bodyPr wrap="none">
            <a:spAutoFit/>
          </a:bodyPr>
          <a:lstStyle/>
          <a:p>
            <a:pPr>
              <a:lnSpc>
                <a:spcPct val="130000"/>
              </a:lnSpc>
            </a:pPr>
            <a:r>
              <a:rPr lang="zh-CN" altLang="en-US" dirty="0" smtClean="0">
                <a:solidFill>
                  <a:schemeClr val="bg2">
                    <a:lumMod val="90000"/>
                  </a:schemeClr>
                </a:solidFill>
              </a:rPr>
              <a:t>世界</a:t>
            </a:r>
            <a:endParaRPr lang="en-US" altLang="zh-CN" dirty="0">
              <a:solidFill>
                <a:schemeClr val="bg2">
                  <a:lumMod val="90000"/>
                </a:schemeClr>
              </a:solidFill>
            </a:endParaRPr>
          </a:p>
        </p:txBody>
      </p:sp>
      <p:sp>
        <p:nvSpPr>
          <p:cNvPr id="25" name="流程图: 联系 24"/>
          <p:cNvSpPr/>
          <p:nvPr/>
        </p:nvSpPr>
        <p:spPr>
          <a:xfrm>
            <a:off x="3895341" y="1148890"/>
            <a:ext cx="122830" cy="12283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矩形 25"/>
          <p:cNvSpPr/>
          <p:nvPr/>
        </p:nvSpPr>
        <p:spPr>
          <a:xfrm>
            <a:off x="6547219" y="1000889"/>
            <a:ext cx="646331" cy="418833"/>
          </a:xfrm>
          <a:prstGeom prst="rect">
            <a:avLst/>
          </a:prstGeom>
        </p:spPr>
        <p:txBody>
          <a:bodyPr wrap="none">
            <a:spAutoFit/>
          </a:bodyPr>
          <a:lstStyle/>
          <a:p>
            <a:pPr>
              <a:lnSpc>
                <a:spcPct val="130000"/>
              </a:lnSpc>
            </a:pPr>
            <a:r>
              <a:rPr lang="zh-CN" altLang="en-US" dirty="0">
                <a:solidFill>
                  <a:schemeClr val="bg2">
                    <a:lumMod val="90000"/>
                  </a:schemeClr>
                </a:solidFill>
              </a:rPr>
              <a:t>亚洲</a:t>
            </a:r>
            <a:endParaRPr lang="en-US" altLang="zh-CN" dirty="0">
              <a:solidFill>
                <a:schemeClr val="bg2">
                  <a:lumMod val="90000"/>
                </a:schemeClr>
              </a:solidFill>
            </a:endParaRPr>
          </a:p>
        </p:txBody>
      </p:sp>
      <p:sp>
        <p:nvSpPr>
          <p:cNvPr id="27" name="流程图: 联系 26"/>
          <p:cNvSpPr/>
          <p:nvPr/>
        </p:nvSpPr>
        <p:spPr>
          <a:xfrm>
            <a:off x="7132135" y="1148890"/>
            <a:ext cx="122830" cy="12283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矩形 27"/>
          <p:cNvSpPr/>
          <p:nvPr/>
        </p:nvSpPr>
        <p:spPr>
          <a:xfrm>
            <a:off x="9460847" y="1000889"/>
            <a:ext cx="646331" cy="418833"/>
          </a:xfrm>
          <a:prstGeom prst="rect">
            <a:avLst/>
          </a:prstGeom>
        </p:spPr>
        <p:txBody>
          <a:bodyPr wrap="none">
            <a:spAutoFit/>
          </a:bodyPr>
          <a:lstStyle/>
          <a:p>
            <a:pPr>
              <a:lnSpc>
                <a:spcPct val="130000"/>
              </a:lnSpc>
            </a:pPr>
            <a:r>
              <a:rPr lang="zh-CN" altLang="en-US" dirty="0"/>
              <a:t>中国</a:t>
            </a:r>
            <a:endParaRPr lang="en-US" altLang="zh-CN" dirty="0"/>
          </a:p>
        </p:txBody>
      </p:sp>
      <p:sp>
        <p:nvSpPr>
          <p:cNvPr id="29" name="流程图: 联系 28"/>
          <p:cNvSpPr/>
          <p:nvPr/>
        </p:nvSpPr>
        <p:spPr>
          <a:xfrm>
            <a:off x="10045763" y="1148890"/>
            <a:ext cx="122830" cy="12283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372" y="1400475"/>
            <a:ext cx="5457525" cy="5457525"/>
          </a:xfrm>
          <a:prstGeom prst="rect">
            <a:avLst/>
          </a:prstGeom>
        </p:spPr>
      </p:pic>
    </p:spTree>
    <p:extLst>
      <p:ext uri="{BB962C8B-B14F-4D97-AF65-F5344CB8AC3E}">
        <p14:creationId xmlns:p14="http://schemas.microsoft.com/office/powerpoint/2010/main" val="34308279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a:solidFill>
                  <a:schemeClr val="bg2">
                    <a:lumMod val="75000"/>
                  </a:schemeClr>
                </a:solidFill>
              </a:rPr>
              <a:t>请选择地点</a:t>
            </a:r>
            <a:endParaRPr lang="en-US" altLang="zh-CN" dirty="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空调系统耗电量计算</a:t>
            </a:r>
            <a:endParaRPr lang="en-US" altLang="zh-CN" dirty="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方阵面太阳辐照量计算</a:t>
            </a:r>
            <a:endParaRPr lang="en-US" altLang="zh-CN" dirty="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计算各月发电盈亏量</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a:solidFill>
                  <a:schemeClr val="bg2">
                    <a:lumMod val="75000"/>
                  </a:schemeClr>
                </a:solidFill>
              </a:rPr>
              <a:t>太阳能资源分布图</a:t>
            </a:r>
            <a:endParaRPr lang="en-US" altLang="zh-CN" dirty="0">
              <a:solidFill>
                <a:schemeClr val="bg2">
                  <a:lumMod val="75000"/>
                </a:schemeClr>
              </a:solidFill>
            </a:endParaRPr>
          </a:p>
          <a:p>
            <a:pPr marL="342900" indent="-342900">
              <a:lnSpc>
                <a:spcPct val="130000"/>
              </a:lnSpc>
              <a:buAutoNum type="arabicPeriod"/>
            </a:pPr>
            <a:r>
              <a:rPr lang="zh-CN" altLang="en-US" dirty="0"/>
              <a:t>倾斜面太阳辐射量计算</a:t>
            </a:r>
            <a:endParaRPr lang="en-US" altLang="zh-CN" dirty="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7" name="文本框 6"/>
          <p:cNvSpPr txBox="1"/>
          <p:nvPr/>
        </p:nvSpPr>
        <p:spPr>
          <a:xfrm>
            <a:off x="3263314" y="1046921"/>
            <a:ext cx="1107996" cy="369332"/>
          </a:xfrm>
          <a:prstGeom prst="rect">
            <a:avLst/>
          </a:prstGeom>
          <a:noFill/>
        </p:spPr>
        <p:txBody>
          <a:bodyPr wrap="none" rtlCol="0">
            <a:spAutoFit/>
          </a:bodyPr>
          <a:lstStyle/>
          <a:p>
            <a:r>
              <a:rPr lang="zh-CN" altLang="en-US" dirty="0" smtClean="0"/>
              <a:t>请输入：</a:t>
            </a:r>
            <a:endParaRPr lang="en-US" altLang="zh-CN" dirty="0" smtClean="0"/>
          </a:p>
        </p:txBody>
      </p:sp>
      <p:sp>
        <p:nvSpPr>
          <p:cNvPr id="8" name="圆角矩形 7"/>
          <p:cNvSpPr/>
          <p:nvPr/>
        </p:nvSpPr>
        <p:spPr>
          <a:xfrm>
            <a:off x="4976219" y="140483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9" name="文本框 8"/>
              <p:cNvSpPr txBox="1"/>
              <p:nvPr/>
            </p:nvSpPr>
            <p:spPr>
              <a:xfrm>
                <a:off x="5713944" y="1323596"/>
                <a:ext cx="3241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5713944" y="1323596"/>
                <a:ext cx="324127" cy="369332"/>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3263314" y="1323597"/>
                <a:ext cx="1712905" cy="369332"/>
              </a:xfrm>
              <a:prstGeom prst="rect">
                <a:avLst/>
              </a:prstGeom>
              <a:noFill/>
            </p:spPr>
            <p:txBody>
              <a:bodyPr wrap="none" rtlCol="0">
                <a:spAutoFit/>
              </a:bodyPr>
              <a:lstStyle/>
              <a:p>
                <a:r>
                  <a:rPr lang="en-US" altLang="zh-CN" dirty="0" smtClean="0"/>
                  <a:t>1. </a:t>
                </a:r>
                <a:r>
                  <a:rPr lang="zh-CN" altLang="en-US" dirty="0" smtClean="0"/>
                  <a:t>倾斜面倾角</a:t>
                </a:r>
                <a14:m>
                  <m:oMath xmlns:m="http://schemas.openxmlformats.org/officeDocument/2006/math">
                    <m:r>
                      <a:rPr lang="zh-CN" altLang="en-US" i="1" smtClean="0">
                        <a:latin typeface="Cambria Math" panose="02040503050406030204" pitchFamily="18" charset="0"/>
                      </a:rPr>
                      <m:t>𝛽</m:t>
                    </m:r>
                  </m:oMath>
                </a14:m>
                <a:endParaRPr lang="en-US" altLang="zh-CN" dirty="0" smtClean="0"/>
              </a:p>
            </p:txBody>
          </p:sp>
        </mc:Choice>
        <mc:Fallback xmlns="">
          <p:sp>
            <p:nvSpPr>
              <p:cNvPr id="10" name="文本框 9"/>
              <p:cNvSpPr txBox="1">
                <a:spLocks noRot="1" noChangeAspect="1" noMove="1" noResize="1" noEditPoints="1" noAdjustHandles="1" noChangeArrowheads="1" noChangeShapeType="1" noTextEdit="1"/>
              </p:cNvSpPr>
              <p:nvPr/>
            </p:nvSpPr>
            <p:spPr>
              <a:xfrm>
                <a:off x="3263314" y="1323597"/>
                <a:ext cx="1712905" cy="369332"/>
              </a:xfrm>
              <a:prstGeom prst="rect">
                <a:avLst/>
              </a:prstGeom>
              <a:blipFill rotWithShape="0">
                <a:blip r:embed="rId3"/>
                <a:stretch>
                  <a:fillRect l="-2847" t="-13115" r="-712" b="-26230"/>
                </a:stretch>
              </a:blipFill>
            </p:spPr>
            <p:txBody>
              <a:bodyPr/>
              <a:lstStyle/>
              <a:p>
                <a:r>
                  <a:rPr lang="zh-CN" altLang="en-US">
                    <a:noFill/>
                  </a:rPr>
                  <a:t> </a:t>
                </a:r>
              </a:p>
            </p:txBody>
          </p:sp>
        </mc:Fallback>
      </mc:AlternateContent>
      <p:sp>
        <p:nvSpPr>
          <p:cNvPr id="14" name="圆角矩形 13"/>
          <p:cNvSpPr/>
          <p:nvPr/>
        </p:nvSpPr>
        <p:spPr>
          <a:xfrm>
            <a:off x="5188649" y="1692928"/>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15" name="文本框 14"/>
              <p:cNvSpPr txBox="1"/>
              <p:nvPr/>
            </p:nvSpPr>
            <p:spPr>
              <a:xfrm>
                <a:off x="5926374" y="1611691"/>
                <a:ext cx="3241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5926374" y="1611691"/>
                <a:ext cx="324127" cy="36933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3263314" y="1611692"/>
                <a:ext cx="1925335" cy="369332"/>
              </a:xfrm>
              <a:prstGeom prst="rect">
                <a:avLst/>
              </a:prstGeom>
              <a:noFill/>
            </p:spPr>
            <p:txBody>
              <a:bodyPr wrap="none" rtlCol="0">
                <a:spAutoFit/>
              </a:bodyPr>
              <a:lstStyle/>
              <a:p>
                <a:r>
                  <a:rPr lang="en-US" altLang="zh-CN" dirty="0"/>
                  <a:t>2</a:t>
                </a:r>
                <a:r>
                  <a:rPr lang="en-US" altLang="zh-CN" dirty="0" smtClean="0"/>
                  <a:t>. </a:t>
                </a:r>
                <a:r>
                  <a:rPr lang="zh-CN" altLang="en-US" dirty="0" smtClean="0"/>
                  <a:t>倾斜面方位角</a:t>
                </a:r>
                <a14:m>
                  <m:oMath xmlns:m="http://schemas.openxmlformats.org/officeDocument/2006/math">
                    <m:r>
                      <a:rPr lang="zh-CN" altLang="en-US" i="1" smtClean="0">
                        <a:latin typeface="Cambria Math" panose="02040503050406030204" pitchFamily="18" charset="0"/>
                      </a:rPr>
                      <m:t>𝛾</m:t>
                    </m:r>
                  </m:oMath>
                </a14:m>
                <a:endParaRPr lang="en-US" altLang="zh-CN" dirty="0" smtClean="0"/>
              </a:p>
            </p:txBody>
          </p:sp>
        </mc:Choice>
        <mc:Fallback xmlns="">
          <p:sp>
            <p:nvSpPr>
              <p:cNvPr id="16" name="文本框 15"/>
              <p:cNvSpPr txBox="1">
                <a:spLocks noRot="1" noChangeAspect="1" noMove="1" noResize="1" noEditPoints="1" noAdjustHandles="1" noChangeArrowheads="1" noChangeShapeType="1" noTextEdit="1"/>
              </p:cNvSpPr>
              <p:nvPr/>
            </p:nvSpPr>
            <p:spPr>
              <a:xfrm>
                <a:off x="3263314" y="1611692"/>
                <a:ext cx="1925335" cy="369332"/>
              </a:xfrm>
              <a:prstGeom prst="rect">
                <a:avLst/>
              </a:prstGeom>
              <a:blipFill rotWithShape="0">
                <a:blip r:embed="rId5"/>
                <a:stretch>
                  <a:fillRect l="-2532" t="-13115" b="-26230"/>
                </a:stretch>
              </a:blipFill>
            </p:spPr>
            <p:txBody>
              <a:bodyPr/>
              <a:lstStyle/>
              <a:p>
                <a:r>
                  <a:rPr lang="zh-CN" altLang="en-US">
                    <a:noFill/>
                  </a:rPr>
                  <a:t> </a:t>
                </a:r>
              </a:p>
            </p:txBody>
          </p:sp>
        </mc:Fallback>
      </mc:AlternateContent>
      <p:sp>
        <p:nvSpPr>
          <p:cNvPr id="17" name="圆角矩形 16"/>
          <p:cNvSpPr/>
          <p:nvPr/>
        </p:nvSpPr>
        <p:spPr>
          <a:xfrm>
            <a:off x="5188649" y="1969602"/>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18" name="文本框 17"/>
              <p:cNvSpPr txBox="1"/>
              <p:nvPr/>
            </p:nvSpPr>
            <p:spPr>
              <a:xfrm>
                <a:off x="3263314" y="1888366"/>
                <a:ext cx="1749133" cy="390941"/>
              </a:xfrm>
              <a:prstGeom prst="rect">
                <a:avLst/>
              </a:prstGeom>
              <a:noFill/>
            </p:spPr>
            <p:txBody>
              <a:bodyPr wrap="none" rtlCol="0">
                <a:spAutoFit/>
              </a:bodyPr>
              <a:lstStyle/>
              <a:p>
                <a:r>
                  <a:rPr lang="en-US" altLang="zh-CN" dirty="0" smtClean="0"/>
                  <a:t>3. </a:t>
                </a:r>
                <a:r>
                  <a:rPr lang="zh-CN" altLang="en-US" dirty="0"/>
                  <a:t>地面</a:t>
                </a:r>
                <a:r>
                  <a:rPr lang="zh-CN" altLang="en-US" dirty="0" smtClean="0"/>
                  <a:t>反射率</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𝜌</m:t>
                        </m:r>
                      </m:e>
                      <m:sup>
                        <m:r>
                          <a:rPr lang="en-US" altLang="zh-CN" i="1">
                            <a:latin typeface="Cambria Math" panose="02040503050406030204" pitchFamily="18" charset="0"/>
                          </a:rPr>
                          <m:t>′</m:t>
                        </m:r>
                      </m:sup>
                    </m:sSup>
                  </m:oMath>
                </a14:m>
                <a:endParaRPr lang="en-US" altLang="zh-CN" dirty="0" smtClean="0"/>
              </a:p>
            </p:txBody>
          </p:sp>
        </mc:Choice>
        <mc:Fallback xmlns="">
          <p:sp>
            <p:nvSpPr>
              <p:cNvPr id="18" name="文本框 17"/>
              <p:cNvSpPr txBox="1">
                <a:spLocks noRot="1" noChangeAspect="1" noMove="1" noResize="1" noEditPoints="1" noAdjustHandles="1" noChangeArrowheads="1" noChangeShapeType="1" noTextEdit="1"/>
              </p:cNvSpPr>
              <p:nvPr/>
            </p:nvSpPr>
            <p:spPr>
              <a:xfrm>
                <a:off x="3263314" y="1888366"/>
                <a:ext cx="1749133" cy="390941"/>
              </a:xfrm>
              <a:prstGeom prst="rect">
                <a:avLst/>
              </a:prstGeom>
              <a:blipFill rotWithShape="0">
                <a:blip r:embed="rId6"/>
                <a:stretch>
                  <a:fillRect l="-2787" t="-9375"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3268468" y="2290078"/>
                <a:ext cx="4976491" cy="404983"/>
              </a:xfrm>
              <a:prstGeom prst="rect">
                <a:avLst/>
              </a:prstGeom>
              <a:noFill/>
              <a:ln>
                <a:solidFill>
                  <a:schemeClr val="tx1"/>
                </a:solidFill>
              </a:ln>
            </p:spPr>
            <p:txBody>
              <a:bodyPr wrap="none" rtlCol="0">
                <a:spAutoFit/>
              </a:bodyPr>
              <a:lstStyle/>
              <a:p>
                <a:r>
                  <a:rPr lang="zh-CN" altLang="en-US" dirty="0" smtClean="0"/>
                  <a:t>点击计算倾斜面太阳辐照量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sub>
                    </m:sSub>
                  </m:oMath>
                </a14:m>
                <a:r>
                  <a:rPr lang="en-US" altLang="zh-CN" dirty="0" smtClean="0"/>
                  <a:t> </a:t>
                </a:r>
                <a14:m>
                  <m:oMath xmlns:m="http://schemas.openxmlformats.org/officeDocument/2006/math">
                    <m:d>
                      <m:dPr>
                        <m:ctrlPr>
                          <a:rPr lang="en-US" altLang="zh-CN" i="1" dirty="0" smtClean="0">
                            <a:latin typeface="Cambria Math" panose="02040503050406030204" pitchFamily="18" charset="0"/>
                          </a:rPr>
                        </m:ctrlPr>
                      </m:dPr>
                      <m:e>
                        <m:r>
                          <m:rPr>
                            <m:sty m:val="p"/>
                          </m:rPr>
                          <a:rPr lang="en-US" altLang="zh-CN">
                            <a:latin typeface="Cambria Math" panose="02040503050406030204" pitchFamily="18" charset="0"/>
                          </a:rPr>
                          <m:t>kW</m:t>
                        </m:r>
                        <m:r>
                          <a:rPr lang="en-US" altLang="zh-CN">
                            <a:latin typeface="Cambria Math" panose="02040503050406030204" pitchFamily="18" charset="0"/>
                          </a:rPr>
                          <m:t>∙</m:t>
                        </m:r>
                        <m:r>
                          <m:rPr>
                            <m:sty m:val="p"/>
                          </m:rPr>
                          <a:rPr lang="en-US" altLang="zh-CN">
                            <a:latin typeface="Cambria Math" panose="02040503050406030204" pitchFamily="18" charset="0"/>
                          </a:rPr>
                          <m:t>h</m:t>
                        </m:r>
                        <m:r>
                          <a:rPr lang="en-US" altLang="zh-CN">
                            <a:latin typeface="Cambria Math" panose="02040503050406030204" pitchFamily="18" charset="0"/>
                          </a:rPr>
                          <m:t>/(</m:t>
                        </m:r>
                        <m:sSup>
                          <m:sSupPr>
                            <m:ctrlPr>
                              <a:rPr lang="zh-CN" altLang="en-US"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𝑑</m:t>
                        </m:r>
                        <m:r>
                          <a:rPr lang="en-US" altLang="zh-CN" i="1">
                            <a:latin typeface="Cambria Math" panose="02040503050406030204" pitchFamily="18" charset="0"/>
                          </a:rPr>
                          <m:t>)</m:t>
                        </m:r>
                      </m:e>
                    </m:d>
                  </m:oMath>
                </a14:m>
                <a:endParaRPr lang="en-US" altLang="zh-CN" dirty="0" smtClean="0"/>
              </a:p>
            </p:txBody>
          </p:sp>
        </mc:Choice>
        <mc:Fallback xmlns="">
          <p:sp>
            <p:nvSpPr>
              <p:cNvPr id="19" name="文本框 18"/>
              <p:cNvSpPr txBox="1">
                <a:spLocks noRot="1" noChangeAspect="1" noMove="1" noResize="1" noEditPoints="1" noAdjustHandles="1" noChangeArrowheads="1" noChangeShapeType="1" noTextEdit="1"/>
              </p:cNvSpPr>
              <p:nvPr/>
            </p:nvSpPr>
            <p:spPr>
              <a:xfrm>
                <a:off x="3268468" y="2290078"/>
                <a:ext cx="4976491" cy="404983"/>
              </a:xfrm>
              <a:prstGeom prst="rect">
                <a:avLst/>
              </a:prstGeom>
              <a:blipFill rotWithShape="0">
                <a:blip r:embed="rId7"/>
                <a:stretch>
                  <a:fillRect l="-855" t="-11765" b="-8824"/>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0" name="表格 19"/>
              <p:cNvGraphicFramePr>
                <a:graphicFrameLocks noGrp="1"/>
              </p:cNvGraphicFramePr>
              <p:nvPr>
                <p:extLst/>
              </p:nvPr>
            </p:nvGraphicFramePr>
            <p:xfrm>
              <a:off x="3111688" y="3204299"/>
              <a:ext cx="8952936" cy="567690"/>
            </p:xfrm>
            <a:graphic>
              <a:graphicData uri="http://schemas.openxmlformats.org/drawingml/2006/table">
                <a:tbl>
                  <a:tblPr/>
                  <a:tblGrid>
                    <a:gridCol w="2435724"/>
                    <a:gridCol w="543101"/>
                    <a:gridCol w="543101"/>
                    <a:gridCol w="543101"/>
                    <a:gridCol w="543101"/>
                    <a:gridCol w="543101"/>
                    <a:gridCol w="543101"/>
                    <a:gridCol w="543101"/>
                    <a:gridCol w="543101"/>
                    <a:gridCol w="543101"/>
                    <a:gridCol w="543101"/>
                    <a:gridCol w="543101"/>
                    <a:gridCol w="543101"/>
                  </a:tblGrid>
                  <a:tr h="171450">
                    <a:tc>
                      <a:txBody>
                        <a:bodyPr/>
                        <a:lstStyle/>
                        <a:p>
                          <a:pPr algn="l" fontAlgn="ctr"/>
                          <a:r>
                            <a:rPr lang="zh-CN" altLang="en-US" sz="1800" b="0" i="0" u="none" strike="noStrike" dirty="0">
                              <a:solidFill>
                                <a:srgbClr val="000000"/>
                              </a:solidFill>
                              <a:effectLst/>
                              <a:latin typeface="宋体" panose="02010600030101010101" pitchFamily="2" charset="-122"/>
                              <a:ea typeface="宋体" panose="02010600030101010101" pitchFamily="2" charset="-122"/>
                            </a:rPr>
                            <a:t>月份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dirty="0">
                              <a:solidFill>
                                <a:srgbClr val="000000"/>
                              </a:solidFill>
                              <a:effectLst/>
                              <a:latin typeface="宋体" panose="02010600030101010101" pitchFamily="2" charset="-122"/>
                              <a:ea typeface="宋体" panose="02010600030101010101" pitchFamily="2" charset="-122"/>
                            </a:rPr>
                            <a:t>1</a:t>
                          </a:r>
                          <a:r>
                            <a:rPr lang="zh-CN" altLang="en-US" sz="1800" b="0" i="0" u="none" strike="noStrike" dirty="0">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3</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4</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5</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6</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7</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8</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9</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10</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11</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1450">
                    <a:tc>
                      <a:txBody>
                        <a:bodyPr/>
                        <a:lstStyle/>
                        <a:p>
                          <a:pPr algn="l" fontAlgn="ctr"/>
                          <a:r>
                            <a:rPr lang="zh-CN" altLang="en-US" sz="1800" b="0" i="0" u="none" strike="noStrike" dirty="0">
                              <a:solidFill>
                                <a:srgbClr val="000000"/>
                              </a:solidFill>
                              <a:effectLst/>
                              <a:latin typeface="宋体" panose="02010600030101010101" pitchFamily="2" charset="-122"/>
                              <a:ea typeface="宋体" panose="02010600030101010101" pitchFamily="2" charset="-122"/>
                            </a:rPr>
                            <a:t>平均太阳总</a:t>
                          </a:r>
                          <a:r>
                            <a:rPr lang="zh-CN" altLang="en-US" sz="1800" b="0" i="0" u="none" strike="noStrike" dirty="0" smtClean="0">
                              <a:solidFill>
                                <a:srgbClr val="000000"/>
                              </a:solidFill>
                              <a:effectLst/>
                              <a:latin typeface="宋体" panose="02010600030101010101" pitchFamily="2" charset="-122"/>
                              <a:ea typeface="宋体" panose="02010600030101010101" pitchFamily="2" charset="-122"/>
                            </a:rPr>
                            <a:t>辐照量</a:t>
                          </a:r>
                          <a14:m>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sub>
                              </m:sSub>
                            </m:oMath>
                          </a14:m>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mc:Choice>
        <mc:Fallback xmlns="">
          <p:graphicFrame>
            <p:nvGraphicFramePr>
              <p:cNvPr id="20" name="表格 19"/>
              <p:cNvGraphicFramePr>
                <a:graphicFrameLocks noGrp="1"/>
              </p:cNvGraphicFramePr>
              <p:nvPr>
                <p:extLst/>
              </p:nvPr>
            </p:nvGraphicFramePr>
            <p:xfrm>
              <a:off x="3111688" y="3204299"/>
              <a:ext cx="8952936" cy="567690"/>
            </p:xfrm>
            <a:graphic>
              <a:graphicData uri="http://schemas.openxmlformats.org/drawingml/2006/table">
                <a:tbl>
                  <a:tblPr/>
                  <a:tblGrid>
                    <a:gridCol w="2435724"/>
                    <a:gridCol w="543101"/>
                    <a:gridCol w="543101"/>
                    <a:gridCol w="543101"/>
                    <a:gridCol w="543101"/>
                    <a:gridCol w="543101"/>
                    <a:gridCol w="543101"/>
                    <a:gridCol w="543101"/>
                    <a:gridCol w="543101"/>
                    <a:gridCol w="543101"/>
                    <a:gridCol w="543101"/>
                    <a:gridCol w="543101"/>
                    <a:gridCol w="543101"/>
                  </a:tblGrid>
                  <a:tr h="283845">
                    <a:tc>
                      <a:txBody>
                        <a:bodyPr/>
                        <a:lstStyle/>
                        <a:p>
                          <a:pPr algn="l" fontAlgn="ctr"/>
                          <a:r>
                            <a:rPr lang="zh-CN" altLang="en-US" sz="1800" b="0" i="0" u="none" strike="noStrike" dirty="0">
                              <a:solidFill>
                                <a:srgbClr val="000000"/>
                              </a:solidFill>
                              <a:effectLst/>
                              <a:latin typeface="宋体" panose="02010600030101010101" pitchFamily="2" charset="-122"/>
                              <a:ea typeface="宋体" panose="02010600030101010101" pitchFamily="2" charset="-122"/>
                            </a:rPr>
                            <a:t>月份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dirty="0">
                              <a:solidFill>
                                <a:srgbClr val="000000"/>
                              </a:solidFill>
                              <a:effectLst/>
                              <a:latin typeface="宋体" panose="02010600030101010101" pitchFamily="2" charset="-122"/>
                              <a:ea typeface="宋体" panose="02010600030101010101" pitchFamily="2" charset="-122"/>
                            </a:rPr>
                            <a:t>1</a:t>
                          </a:r>
                          <a:r>
                            <a:rPr lang="zh-CN" altLang="en-US" sz="1800" b="0" i="0" u="none" strike="noStrike" dirty="0">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3</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4</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5</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6</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7</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8</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9</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10</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11</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3845">
                    <a:tc>
                      <a:txBody>
                        <a:bodyPr/>
                        <a:lstStyle/>
                        <a:p>
                          <a:endParaRPr lang="zh-CN"/>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rotWithShape="0">
                          <a:blip r:embed="rId8"/>
                          <a:stretch>
                            <a:fillRect l="-250" t="-121277" r="-267750" b="-51064"/>
                          </a:stretch>
                        </a:blipFill>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21" name="文本框 20"/>
              <p:cNvSpPr txBox="1"/>
              <p:nvPr/>
            </p:nvSpPr>
            <p:spPr>
              <a:xfrm>
                <a:off x="5188649" y="2810954"/>
                <a:ext cx="5505290" cy="669992"/>
              </a:xfrm>
              <a:prstGeom prst="rect">
                <a:avLst/>
              </a:prstGeom>
              <a:noFill/>
            </p:spPr>
            <p:txBody>
              <a:bodyPr wrap="none" rtlCol="0">
                <a:spAutoFit/>
              </a:bodyPr>
              <a:lstStyle/>
              <a:p>
                <a:r>
                  <a:rPr lang="zh-CN" altLang="en-US" dirty="0" smtClean="0"/>
                  <a:t>倾斜面太阳辐照量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sub>
                    </m:sSub>
                  </m:oMath>
                </a14:m>
                <a:r>
                  <a:rPr lang="en-US" altLang="zh-CN" dirty="0"/>
                  <a:t> </a:t>
                </a:r>
                <a14:m>
                  <m:oMath xmlns:m="http://schemas.openxmlformats.org/officeDocument/2006/math">
                    <m:d>
                      <m:dPr>
                        <m:ctrlPr>
                          <a:rPr lang="en-US" altLang="zh-CN" i="1" dirty="0">
                            <a:latin typeface="Cambria Math" panose="02040503050406030204" pitchFamily="18" charset="0"/>
                          </a:rPr>
                        </m:ctrlPr>
                      </m:dPr>
                      <m:e>
                        <m:r>
                          <m:rPr>
                            <m:sty m:val="p"/>
                          </m:rPr>
                          <a:rPr lang="en-US" altLang="zh-CN">
                            <a:latin typeface="Cambria Math" panose="02040503050406030204" pitchFamily="18" charset="0"/>
                          </a:rPr>
                          <m:t>kW</m:t>
                        </m:r>
                        <m:r>
                          <a:rPr lang="en-US" altLang="zh-CN">
                            <a:latin typeface="Cambria Math" panose="02040503050406030204" pitchFamily="18" charset="0"/>
                          </a:rPr>
                          <m:t>∙</m:t>
                        </m:r>
                        <m:r>
                          <m:rPr>
                            <m:sty m:val="p"/>
                          </m:rPr>
                          <a:rPr lang="en-US" altLang="zh-CN">
                            <a:latin typeface="Cambria Math" panose="02040503050406030204" pitchFamily="18" charset="0"/>
                          </a:rPr>
                          <m:t>h</m:t>
                        </m:r>
                        <m:r>
                          <a:rPr lang="en-US" altLang="zh-CN">
                            <a:latin typeface="Cambria Math" panose="02040503050406030204" pitchFamily="18" charset="0"/>
                          </a:rPr>
                          <m:t>/(</m:t>
                        </m:r>
                        <m:sSup>
                          <m:sSupPr>
                            <m:ctrlPr>
                              <a:rPr lang="zh-CN" altLang="en-US"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𝑑</m:t>
                        </m:r>
                        <m:r>
                          <a:rPr lang="en-US" altLang="zh-CN" i="1">
                            <a:latin typeface="Cambria Math" panose="02040503050406030204" pitchFamily="18" charset="0"/>
                          </a:rPr>
                          <m:t>)</m:t>
                        </m:r>
                      </m:e>
                    </m:d>
                  </m:oMath>
                </a14:m>
                <a:r>
                  <a:rPr lang="zh-CN" altLang="en-US" dirty="0" smtClean="0"/>
                  <a:t> 倾角</a:t>
                </a:r>
                <a14:m>
                  <m:oMath xmlns:m="http://schemas.openxmlformats.org/officeDocument/2006/math">
                    <m:r>
                      <a:rPr lang="zh-CN" altLang="en-US" i="1">
                        <a:latin typeface="Cambria Math" panose="02040503050406030204" pitchFamily="18" charset="0"/>
                      </a:rPr>
                      <m:t>𝛽</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15</m:t>
                        </m:r>
                      </m:e>
                      <m:sup>
                        <m:r>
                          <a:rPr lang="en-US" altLang="zh-CN" b="0" i="1" smtClean="0">
                            <a:latin typeface="Cambria Math" panose="02040503050406030204" pitchFamily="18" charset="0"/>
                            <a:ea typeface="Cambria Math" panose="02040503050406030204" pitchFamily="18" charset="0"/>
                          </a:rPr>
                          <m:t>°</m:t>
                        </m:r>
                      </m:sup>
                    </m:sSup>
                  </m:oMath>
                </a14:m>
                <a:endParaRPr lang="en-US" altLang="zh-CN" dirty="0"/>
              </a:p>
              <a:p>
                <a:endParaRPr lang="zh-CN" altLang="en-US" dirty="0"/>
              </a:p>
            </p:txBody>
          </p:sp>
        </mc:Choice>
        <mc:Fallback xmlns="">
          <p:sp>
            <p:nvSpPr>
              <p:cNvPr id="21" name="文本框 20"/>
              <p:cNvSpPr txBox="1">
                <a:spLocks noRot="1" noChangeAspect="1" noMove="1" noResize="1" noEditPoints="1" noAdjustHandles="1" noChangeArrowheads="1" noChangeShapeType="1" noTextEdit="1"/>
              </p:cNvSpPr>
              <p:nvPr/>
            </p:nvSpPr>
            <p:spPr>
              <a:xfrm>
                <a:off x="5188649" y="2810954"/>
                <a:ext cx="5505290" cy="669992"/>
              </a:xfrm>
              <a:prstGeom prst="rect">
                <a:avLst/>
              </a:prstGeom>
              <a:blipFill rotWithShape="0">
                <a:blip r:embed="rId9"/>
                <a:stretch>
                  <a:fillRect l="-886" t="-63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2943308" y="4042217"/>
                <a:ext cx="4816447" cy="369332"/>
              </a:xfrm>
              <a:prstGeom prst="rect">
                <a:avLst/>
              </a:prstGeom>
            </p:spPr>
            <p:txBody>
              <a:bodyPr wrap="none">
                <a:spAutoFit/>
              </a:bodyPr>
              <a:lstStyle/>
              <a:p>
                <a:r>
                  <a:rPr lang="zh-CN" altLang="zh-CN" dirty="0">
                    <a:latin typeface="Calibri" panose="020F0502020204030204" pitchFamily="34" charset="0"/>
                    <a:cs typeface="Times New Roman" panose="02020603050405020304" pitchFamily="18" charset="0"/>
                  </a:rPr>
                  <a:t>全年平均太阳日总辐照量</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𝐻</m:t>
                        </m:r>
                      </m:e>
                      <m:sub>
                        <m:r>
                          <a:rPr lang="en-US" altLang="zh-CN" i="1">
                            <a:latin typeface="Cambria Math" panose="02040503050406030204" pitchFamily="18" charset="0"/>
                            <a:cs typeface="Times New Roman" panose="02020603050405020304" pitchFamily="18" charset="0"/>
                          </a:rPr>
                          <m:t>𝑚</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𝑘𝑊</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h</m:t>
                    </m:r>
                    <m:r>
                      <a:rPr lang="en-US" altLang="zh-CN" i="1">
                        <a:latin typeface="Cambria Math" panose="02040503050406030204" pitchFamily="18" charset="0"/>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𝑚</m:t>
                        </m:r>
                      </m:e>
                      <m:sup>
                        <m:r>
                          <a:rPr lang="en-US" altLang="zh-CN" i="1">
                            <a:latin typeface="Cambria Math" panose="02040503050406030204" pitchFamily="18" charset="0"/>
                            <a:cs typeface="Times New Roman" panose="02020603050405020304" pitchFamily="18" charset="0"/>
                          </a:rPr>
                          <m:t>2</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𝑑</m:t>
                    </m:r>
                    <m:r>
                      <a:rPr lang="en-US" altLang="zh-CN" i="1">
                        <a:latin typeface="Cambria Math" panose="02040503050406030204" pitchFamily="18" charset="0"/>
                        <a:cs typeface="Times New Roman" panose="02020603050405020304" pitchFamily="18" charset="0"/>
                      </a:rPr>
                      <m:t>))</m:t>
                    </m:r>
                  </m:oMath>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2943308" y="4042217"/>
                <a:ext cx="4816447" cy="369332"/>
              </a:xfrm>
              <a:prstGeom prst="rect">
                <a:avLst/>
              </a:prstGeom>
              <a:blipFill rotWithShape="0">
                <a:blip r:embed="rId10"/>
                <a:stretch>
                  <a:fillRect l="-1139" t="-13115"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2945808" y="4352044"/>
                <a:ext cx="28880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𝐻</m:t>
                          </m:r>
                        </m:e>
                        <m:sub>
                          <m:r>
                            <a:rPr lang="en-US" altLang="zh-CN" i="1">
                              <a:latin typeface="Cambria Math" panose="02040503050406030204" pitchFamily="18" charset="0"/>
                              <a:cs typeface="Times New Roman" panose="02020603050405020304" pitchFamily="18" charset="0"/>
                            </a:rPr>
                            <m:t>𝑚</m:t>
                          </m:r>
                        </m:sub>
                      </m:sSub>
                      <m:r>
                        <a:rPr lang="en-US" altLang="zh-CN" b="0" i="1" smtClean="0">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𝑘𝑊</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h</m:t>
                      </m:r>
                      <m:r>
                        <a:rPr lang="en-US" altLang="zh-CN" i="1">
                          <a:latin typeface="Cambria Math" panose="02040503050406030204" pitchFamily="18" charset="0"/>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𝑚</m:t>
                          </m:r>
                        </m:e>
                        <m:sup>
                          <m:r>
                            <a:rPr lang="en-US" altLang="zh-CN" i="1">
                              <a:latin typeface="Cambria Math" panose="02040503050406030204" pitchFamily="18" charset="0"/>
                              <a:cs typeface="Times New Roman" panose="02020603050405020304" pitchFamily="18" charset="0"/>
                            </a:rPr>
                            <m:t>2</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𝑑</m:t>
                      </m:r>
                      <m:r>
                        <a:rPr lang="en-US" altLang="zh-CN" i="1">
                          <a:latin typeface="Cambria Math" panose="02040503050406030204" pitchFamily="18" charset="0"/>
                          <a:cs typeface="Times New Roman" panose="02020603050405020304" pitchFamily="18" charset="0"/>
                        </a:rPr>
                        <m:t>))</m:t>
                      </m:r>
                    </m:oMath>
                  </m:oMathPara>
                </a14:m>
                <a:endParaRPr lang="zh-CN" altLang="en-US" dirty="0"/>
              </a:p>
            </p:txBody>
          </p:sp>
        </mc:Choice>
        <mc:Fallback xmlns="">
          <p:sp>
            <p:nvSpPr>
              <p:cNvPr id="22" name="矩形 21"/>
              <p:cNvSpPr>
                <a:spLocks noRot="1" noChangeAspect="1" noMove="1" noResize="1" noEditPoints="1" noAdjustHandles="1" noChangeArrowheads="1" noChangeShapeType="1" noTextEdit="1"/>
              </p:cNvSpPr>
              <p:nvPr/>
            </p:nvSpPr>
            <p:spPr>
              <a:xfrm>
                <a:off x="2945808" y="4352044"/>
                <a:ext cx="2888034" cy="369332"/>
              </a:xfrm>
              <a:prstGeom prst="rect">
                <a:avLst/>
              </a:prstGeom>
              <a:blipFill rotWithShape="0">
                <a:blip r:embed="rId11"/>
                <a:stretch>
                  <a:fillRect b="-11475"/>
                </a:stretch>
              </a:blipFill>
            </p:spPr>
            <p:txBody>
              <a:bodyPr/>
              <a:lstStyle/>
              <a:p>
                <a:r>
                  <a:rPr lang="zh-CN" altLang="en-US">
                    <a:noFill/>
                  </a:rPr>
                  <a:t> </a:t>
                </a:r>
              </a:p>
            </p:txBody>
          </p:sp>
        </mc:Fallback>
      </mc:AlternateContent>
      <p:sp>
        <p:nvSpPr>
          <p:cNvPr id="24" name="文本框 23"/>
          <p:cNvSpPr txBox="1"/>
          <p:nvPr/>
        </p:nvSpPr>
        <p:spPr>
          <a:xfrm>
            <a:off x="3263314" y="677589"/>
            <a:ext cx="877163" cy="369332"/>
          </a:xfrm>
          <a:prstGeom prst="rect">
            <a:avLst/>
          </a:prstGeom>
          <a:noFill/>
        </p:spPr>
        <p:txBody>
          <a:bodyPr wrap="none" rtlCol="0">
            <a:spAutoFit/>
          </a:bodyPr>
          <a:lstStyle/>
          <a:p>
            <a:r>
              <a:rPr lang="zh-CN" altLang="en-US" dirty="0" smtClean="0"/>
              <a:t>省份：</a:t>
            </a:r>
            <a:endParaRPr lang="zh-CN" altLang="en-US" dirty="0"/>
          </a:p>
        </p:txBody>
      </p:sp>
      <p:sp>
        <p:nvSpPr>
          <p:cNvPr id="25" name="文本框 24"/>
          <p:cNvSpPr txBox="1"/>
          <p:nvPr/>
        </p:nvSpPr>
        <p:spPr>
          <a:xfrm>
            <a:off x="5188003" y="677590"/>
            <a:ext cx="877163" cy="369332"/>
          </a:xfrm>
          <a:prstGeom prst="rect">
            <a:avLst/>
          </a:prstGeom>
          <a:noFill/>
        </p:spPr>
        <p:txBody>
          <a:bodyPr wrap="none" rtlCol="0">
            <a:spAutoFit/>
          </a:bodyPr>
          <a:lstStyle/>
          <a:p>
            <a:r>
              <a:rPr lang="zh-CN" altLang="en-US" dirty="0"/>
              <a:t>城市</a:t>
            </a:r>
            <a:r>
              <a:rPr lang="zh-CN" altLang="en-US" dirty="0" smtClean="0"/>
              <a:t>：</a:t>
            </a:r>
            <a:endParaRPr lang="zh-CN" altLang="en-US" dirty="0"/>
          </a:p>
        </p:txBody>
      </p:sp>
      <p:sp>
        <p:nvSpPr>
          <p:cNvPr id="26" name="文本框 25"/>
          <p:cNvSpPr txBox="1"/>
          <p:nvPr/>
        </p:nvSpPr>
        <p:spPr>
          <a:xfrm>
            <a:off x="7112692" y="677589"/>
            <a:ext cx="877163" cy="369332"/>
          </a:xfrm>
          <a:prstGeom prst="rect">
            <a:avLst/>
          </a:prstGeom>
          <a:noFill/>
        </p:spPr>
        <p:txBody>
          <a:bodyPr wrap="none" rtlCol="0">
            <a:spAutoFit/>
          </a:bodyPr>
          <a:lstStyle/>
          <a:p>
            <a:r>
              <a:rPr lang="zh-CN" altLang="en-US" dirty="0"/>
              <a:t>经度</a:t>
            </a:r>
            <a:r>
              <a:rPr lang="zh-CN" altLang="en-US" dirty="0" smtClean="0"/>
              <a:t>：</a:t>
            </a:r>
            <a:endParaRPr lang="zh-CN" altLang="en-US" dirty="0"/>
          </a:p>
        </p:txBody>
      </p:sp>
      <p:sp>
        <p:nvSpPr>
          <p:cNvPr id="27" name="文本框 26"/>
          <p:cNvSpPr txBox="1"/>
          <p:nvPr/>
        </p:nvSpPr>
        <p:spPr>
          <a:xfrm>
            <a:off x="9037381" y="677589"/>
            <a:ext cx="877163" cy="369332"/>
          </a:xfrm>
          <a:prstGeom prst="rect">
            <a:avLst/>
          </a:prstGeom>
          <a:noFill/>
        </p:spPr>
        <p:txBody>
          <a:bodyPr wrap="none" rtlCol="0">
            <a:spAutoFit/>
          </a:bodyPr>
          <a:lstStyle/>
          <a:p>
            <a:r>
              <a:rPr lang="zh-CN" altLang="en-US" dirty="0"/>
              <a:t>纬度</a:t>
            </a:r>
            <a:r>
              <a:rPr lang="zh-CN" altLang="en-US" dirty="0" smtClean="0"/>
              <a:t>：</a:t>
            </a:r>
            <a:endParaRPr lang="zh-CN" altLang="en-US" dirty="0"/>
          </a:p>
        </p:txBody>
      </p:sp>
      <p:sp>
        <p:nvSpPr>
          <p:cNvPr id="28" name="圆角矩形 27"/>
          <p:cNvSpPr/>
          <p:nvPr/>
        </p:nvSpPr>
        <p:spPr>
          <a:xfrm>
            <a:off x="4002542" y="749300"/>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9" name="圆角矩形 28"/>
          <p:cNvSpPr/>
          <p:nvPr/>
        </p:nvSpPr>
        <p:spPr>
          <a:xfrm>
            <a:off x="5934186" y="749299"/>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288299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solidFill>
                  <a:schemeClr val="bg2">
                    <a:lumMod val="75000"/>
                  </a:schemeClr>
                </a:solidFill>
              </a:rPr>
              <a:t>方阵</a:t>
            </a:r>
            <a:r>
              <a:rPr lang="zh-CN" altLang="en-US" dirty="0" smtClean="0">
                <a:solidFill>
                  <a:schemeClr val="bg2">
                    <a:lumMod val="75000"/>
                  </a:schemeClr>
                </a:solidFill>
              </a:rPr>
              <a:t>面太阳辐照量计算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计算各月发电盈亏量</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11" name="文本框 10"/>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mc:AlternateContent xmlns:mc="http://schemas.openxmlformats.org/markup-compatibility/2006" xmlns:a14="http://schemas.microsoft.com/office/drawing/2010/main">
        <mc:Choice Requires="a14">
          <p:sp>
            <p:nvSpPr>
              <p:cNvPr id="2" name="文本框 1"/>
              <p:cNvSpPr txBox="1"/>
              <p:nvPr/>
            </p:nvSpPr>
            <p:spPr>
              <a:xfrm>
                <a:off x="3263314" y="1360820"/>
                <a:ext cx="1236813" cy="646331"/>
              </a:xfrm>
              <a:prstGeom prst="rect">
                <a:avLst/>
              </a:prstGeom>
              <a:noFill/>
            </p:spPr>
            <p:txBody>
              <a:bodyPr wrap="none" rtlCol="0">
                <a:spAutoFit/>
              </a:bodyPr>
              <a:lstStyle/>
              <a:p>
                <a:r>
                  <a:rPr lang="zh-CN" altLang="en-US" dirty="0" smtClean="0"/>
                  <a:t>请输入：</a:t>
                </a:r>
                <a:endParaRPr lang="en-US" altLang="zh-CN" dirty="0" smtClean="0"/>
              </a:p>
              <a:p>
                <a:r>
                  <a:rPr lang="en-US" altLang="zh-CN" dirty="0" smtClean="0"/>
                  <a:t>1. </a:t>
                </a:r>
                <a:r>
                  <a:rPr lang="zh-CN" altLang="en-US" dirty="0" smtClean="0"/>
                  <a:t>冷指标</a:t>
                </a:r>
                <a14:m>
                  <m:oMath xmlns:m="http://schemas.openxmlformats.org/officeDocument/2006/math">
                    <m:r>
                      <a:rPr lang="en-US" altLang="zh-CN" b="0" i="1" smtClean="0">
                        <a:latin typeface="Cambria Math" panose="02040503050406030204" pitchFamily="18" charset="0"/>
                      </a:rPr>
                      <m:t>𝑞</m:t>
                    </m:r>
                  </m:oMath>
                </a14:m>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3263314" y="1360820"/>
                <a:ext cx="1236813" cy="646331"/>
              </a:xfrm>
              <a:prstGeom prst="rect">
                <a:avLst/>
              </a:prstGeom>
              <a:blipFill rotWithShape="0">
                <a:blip r:embed="rId2"/>
                <a:stretch>
                  <a:fillRect l="-3941" t="-7547" b="-15094"/>
                </a:stretch>
              </a:blipFill>
            </p:spPr>
            <p:txBody>
              <a:bodyPr/>
              <a:lstStyle/>
              <a:p>
                <a:r>
                  <a:rPr lang="zh-CN" altLang="en-US">
                    <a:noFill/>
                  </a:rPr>
                  <a:t> </a:t>
                </a:r>
              </a:p>
            </p:txBody>
          </p:sp>
        </mc:Fallback>
      </mc:AlternateContent>
      <p:sp>
        <p:nvSpPr>
          <p:cNvPr id="12" name="圆角矩形 11"/>
          <p:cNvSpPr/>
          <p:nvPr/>
        </p:nvSpPr>
        <p:spPr>
          <a:xfrm>
            <a:off x="4599575" y="1683985"/>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文本框 2"/>
              <p:cNvSpPr txBox="1"/>
              <p:nvPr/>
            </p:nvSpPr>
            <p:spPr>
              <a:xfrm>
                <a:off x="3263314" y="2007151"/>
                <a:ext cx="1007327" cy="369332"/>
              </a:xfrm>
              <a:prstGeom prst="rect">
                <a:avLst/>
              </a:prstGeom>
              <a:noFill/>
            </p:spPr>
            <p:txBody>
              <a:bodyPr wrap="none" rtlCol="0">
                <a:spAutoFit/>
              </a:bodyPr>
              <a:lstStyle/>
              <a:p>
                <a:r>
                  <a:rPr lang="en-US" altLang="zh-CN" dirty="0" smtClean="0"/>
                  <a:t>2. </a:t>
                </a:r>
                <a:r>
                  <a:rPr lang="zh-CN" altLang="en-US" dirty="0" smtClean="0"/>
                  <a:t>系数</a:t>
                </a:r>
                <a14:m>
                  <m:oMath xmlns:m="http://schemas.openxmlformats.org/officeDocument/2006/math">
                    <m:r>
                      <a:rPr lang="en-US" altLang="zh-CN" b="0" i="1" smtClean="0">
                        <a:latin typeface="Cambria Math" panose="02040503050406030204" pitchFamily="18" charset="0"/>
                      </a:rPr>
                      <m:t>𝑘</m:t>
                    </m:r>
                  </m:oMath>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3263314" y="2007151"/>
                <a:ext cx="1007327" cy="369332"/>
              </a:xfrm>
              <a:prstGeom prst="rect">
                <a:avLst/>
              </a:prstGeom>
              <a:blipFill rotWithShape="0">
                <a:blip r:embed="rId3"/>
                <a:stretch>
                  <a:fillRect l="-4819" t="-13115" b="-26230"/>
                </a:stretch>
              </a:blipFill>
            </p:spPr>
            <p:txBody>
              <a:bodyPr/>
              <a:lstStyle/>
              <a:p>
                <a:r>
                  <a:rPr lang="zh-CN" altLang="en-US">
                    <a:noFill/>
                  </a:rPr>
                  <a:t> </a:t>
                </a:r>
              </a:p>
            </p:txBody>
          </p:sp>
        </mc:Fallback>
      </mc:AlternateContent>
      <p:sp>
        <p:nvSpPr>
          <p:cNvPr id="14" name="圆角矩形 13"/>
          <p:cNvSpPr/>
          <p:nvPr/>
        </p:nvSpPr>
        <p:spPr>
          <a:xfrm>
            <a:off x="4599575" y="2088387"/>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文本框 14"/>
              <p:cNvSpPr txBox="1"/>
              <p:nvPr/>
            </p:nvSpPr>
            <p:spPr>
              <a:xfrm>
                <a:off x="5350202" y="1602748"/>
                <a:ext cx="8698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cs typeface="Times New Roman" panose="02020603050405020304" pitchFamily="18" charset="0"/>
                        </a:rPr>
                        <m:t>W</m:t>
                      </m:r>
                      <m:r>
                        <a:rPr lang="en-US" altLang="zh-CN">
                          <a:latin typeface="Cambria Math" panose="02040503050406030204" pitchFamily="18" charset="0"/>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𝑚</m:t>
                          </m:r>
                        </m:e>
                        <m:sup>
                          <m:r>
                            <a:rPr lang="en-US" altLang="zh-CN" i="1">
                              <a:latin typeface="Cambria Math" panose="02040503050406030204" pitchFamily="18" charset="0"/>
                              <a:cs typeface="Times New Roman" panose="02020603050405020304" pitchFamily="18" charset="0"/>
                            </a:rPr>
                            <m:t>2</m:t>
                          </m:r>
                        </m:sup>
                      </m:sSup>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5350202" y="1602748"/>
                <a:ext cx="869854" cy="369332"/>
              </a:xfrm>
              <a:prstGeom prst="rect">
                <a:avLst/>
              </a:prstGeom>
              <a:blipFill rotWithShape="0">
                <a:blip r:embed="rId4"/>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3263314" y="2352509"/>
                <a:ext cx="2160335" cy="369332"/>
              </a:xfrm>
              <a:prstGeom prst="rect">
                <a:avLst/>
              </a:prstGeom>
              <a:noFill/>
            </p:spPr>
            <p:txBody>
              <a:bodyPr wrap="none" rtlCol="0">
                <a:spAutoFit/>
              </a:bodyPr>
              <a:lstStyle/>
              <a:p>
                <a:r>
                  <a:rPr lang="en-US" altLang="zh-CN" dirty="0" smtClean="0"/>
                  <a:t>3. </a:t>
                </a:r>
                <a:r>
                  <a:rPr lang="zh-CN" altLang="en-US" dirty="0" smtClean="0"/>
                  <a:t>日空调开启时长</a:t>
                </a:r>
                <a14:m>
                  <m:oMath xmlns:m="http://schemas.openxmlformats.org/officeDocument/2006/math">
                    <m:r>
                      <a:rPr lang="en-US" altLang="zh-CN" b="0" i="1" smtClean="0">
                        <a:latin typeface="Cambria Math" panose="02040503050406030204" pitchFamily="18" charset="0"/>
                      </a:rPr>
                      <m:t>h</m:t>
                    </m:r>
                  </m:oMath>
                </a14:m>
                <a:endParaRPr lang="zh-CN" alt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3263314" y="2352509"/>
                <a:ext cx="2160335" cy="369332"/>
              </a:xfrm>
              <a:prstGeom prst="rect">
                <a:avLst/>
              </a:prstGeom>
              <a:blipFill rotWithShape="0">
                <a:blip r:embed="rId5"/>
                <a:stretch>
                  <a:fillRect l="-2254" t="-15000" b="-28333"/>
                </a:stretch>
              </a:blipFill>
            </p:spPr>
            <p:txBody>
              <a:bodyPr/>
              <a:lstStyle/>
              <a:p>
                <a:r>
                  <a:rPr lang="zh-CN" altLang="en-US">
                    <a:noFill/>
                  </a:rPr>
                  <a:t> </a:t>
                </a:r>
              </a:p>
            </p:txBody>
          </p:sp>
        </mc:Fallback>
      </mc:AlternateContent>
      <p:sp>
        <p:nvSpPr>
          <p:cNvPr id="25" name="圆角矩形 24"/>
          <p:cNvSpPr/>
          <p:nvPr/>
        </p:nvSpPr>
        <p:spPr>
          <a:xfrm>
            <a:off x="5510484" y="2433745"/>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6" name="文本框 25"/>
          <p:cNvSpPr txBox="1"/>
          <p:nvPr/>
        </p:nvSpPr>
        <p:spPr>
          <a:xfrm>
            <a:off x="6217968" y="2352509"/>
            <a:ext cx="646331" cy="369332"/>
          </a:xfrm>
          <a:prstGeom prst="rect">
            <a:avLst/>
          </a:prstGeom>
          <a:noFill/>
        </p:spPr>
        <p:txBody>
          <a:bodyPr wrap="none" rtlCol="0">
            <a:spAutoFit/>
          </a:bodyPr>
          <a:lstStyle/>
          <a:p>
            <a:r>
              <a:rPr lang="zh-CN" altLang="en-US" dirty="0" smtClean="0"/>
              <a:t>小时</a:t>
            </a:r>
            <a:endParaRPr lang="zh-CN" altLang="en-US" dirty="0"/>
          </a:p>
        </p:txBody>
      </p:sp>
      <mc:AlternateContent xmlns:mc="http://schemas.openxmlformats.org/markup-compatibility/2006" xmlns:a14="http://schemas.microsoft.com/office/drawing/2010/main">
        <mc:Choice Requires="a14">
          <p:sp>
            <p:nvSpPr>
              <p:cNvPr id="27" name="文本框 26"/>
              <p:cNvSpPr txBox="1"/>
              <p:nvPr/>
            </p:nvSpPr>
            <p:spPr>
              <a:xfrm>
                <a:off x="3263313" y="2724696"/>
                <a:ext cx="2784417" cy="369332"/>
              </a:xfrm>
              <a:prstGeom prst="rect">
                <a:avLst/>
              </a:prstGeom>
              <a:noFill/>
            </p:spPr>
            <p:txBody>
              <a:bodyPr wrap="none" rtlCol="0">
                <a:spAutoFit/>
              </a:bodyPr>
              <a:lstStyle/>
              <a:p>
                <a:r>
                  <a:rPr lang="en-US" altLang="zh-CN" dirty="0" smtClean="0"/>
                  <a:t>4. </a:t>
                </a:r>
                <a:r>
                  <a:rPr lang="zh-CN" altLang="en-US" dirty="0"/>
                  <a:t>冷</a:t>
                </a:r>
                <a:r>
                  <a:rPr lang="zh-CN" altLang="en-US" dirty="0" smtClean="0"/>
                  <a:t>负荷最大月天数</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𝑚𝑎𝑥</m:t>
                        </m:r>
                      </m:sub>
                    </m:sSub>
                  </m:oMath>
                </a14:m>
                <a:endParaRPr lang="zh-CN" altLang="en-US" dirty="0"/>
              </a:p>
            </p:txBody>
          </p:sp>
        </mc:Choice>
        <mc:Fallback xmlns="">
          <p:sp>
            <p:nvSpPr>
              <p:cNvPr id="27" name="文本框 26"/>
              <p:cNvSpPr txBox="1">
                <a:spLocks noRot="1" noChangeAspect="1" noMove="1" noResize="1" noEditPoints="1" noAdjustHandles="1" noChangeArrowheads="1" noChangeShapeType="1" noTextEdit="1"/>
              </p:cNvSpPr>
              <p:nvPr/>
            </p:nvSpPr>
            <p:spPr>
              <a:xfrm>
                <a:off x="3263313" y="2724696"/>
                <a:ext cx="2784417" cy="369332"/>
              </a:xfrm>
              <a:prstGeom prst="rect">
                <a:avLst/>
              </a:prstGeom>
              <a:blipFill rotWithShape="0">
                <a:blip r:embed="rId6"/>
                <a:stretch>
                  <a:fillRect l="-1751" t="-14754" b="-26230"/>
                </a:stretch>
              </a:blipFill>
            </p:spPr>
            <p:txBody>
              <a:bodyPr/>
              <a:lstStyle/>
              <a:p>
                <a:r>
                  <a:rPr lang="zh-CN" altLang="en-US">
                    <a:noFill/>
                  </a:rPr>
                  <a:t> </a:t>
                </a:r>
              </a:p>
            </p:txBody>
          </p:sp>
        </mc:Fallback>
      </mc:AlternateContent>
      <p:sp>
        <p:nvSpPr>
          <p:cNvPr id="28" name="圆角矩形 27"/>
          <p:cNvSpPr/>
          <p:nvPr/>
        </p:nvSpPr>
        <p:spPr>
          <a:xfrm>
            <a:off x="6104980" y="2805932"/>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9" name="文本框 28"/>
          <p:cNvSpPr txBox="1"/>
          <p:nvPr/>
        </p:nvSpPr>
        <p:spPr>
          <a:xfrm>
            <a:off x="6912332" y="2724695"/>
            <a:ext cx="415498" cy="369332"/>
          </a:xfrm>
          <a:prstGeom prst="rect">
            <a:avLst/>
          </a:prstGeom>
          <a:noFill/>
        </p:spPr>
        <p:txBody>
          <a:bodyPr wrap="none" rtlCol="0">
            <a:spAutoFit/>
          </a:bodyPr>
          <a:lstStyle/>
          <a:p>
            <a:r>
              <a:rPr lang="zh-CN" altLang="en-US" dirty="0"/>
              <a:t>天</a:t>
            </a:r>
          </a:p>
        </p:txBody>
      </p:sp>
      <mc:AlternateContent xmlns:mc="http://schemas.openxmlformats.org/markup-compatibility/2006" xmlns:a14="http://schemas.microsoft.com/office/drawing/2010/main">
        <mc:Choice Requires="a14">
          <p:sp>
            <p:nvSpPr>
              <p:cNvPr id="30" name="文本框 29"/>
              <p:cNvSpPr txBox="1"/>
              <p:nvPr/>
            </p:nvSpPr>
            <p:spPr>
              <a:xfrm>
                <a:off x="3263313" y="3067199"/>
                <a:ext cx="1451808" cy="369332"/>
              </a:xfrm>
              <a:prstGeom prst="rect">
                <a:avLst/>
              </a:prstGeom>
              <a:noFill/>
            </p:spPr>
            <p:txBody>
              <a:bodyPr wrap="none" rtlCol="0">
                <a:spAutoFit/>
              </a:bodyPr>
              <a:lstStyle/>
              <a:p>
                <a:r>
                  <a:rPr lang="en-US" altLang="zh-CN" dirty="0" smtClean="0"/>
                  <a:t>5. </a:t>
                </a:r>
                <a:r>
                  <a:rPr lang="zh-CN" altLang="en-US" dirty="0" smtClean="0"/>
                  <a:t>建筑层数</a:t>
                </a:r>
                <a14:m>
                  <m:oMath xmlns:m="http://schemas.openxmlformats.org/officeDocument/2006/math">
                    <m:r>
                      <a:rPr lang="en-US" altLang="zh-CN" b="0" i="1" smtClean="0">
                        <a:latin typeface="Cambria Math" panose="02040503050406030204" pitchFamily="18" charset="0"/>
                      </a:rPr>
                      <m:t>𝑧</m:t>
                    </m:r>
                  </m:oMath>
                </a14:m>
                <a:endParaRPr lang="zh-CN" altLang="en-US" dirty="0"/>
              </a:p>
            </p:txBody>
          </p:sp>
        </mc:Choice>
        <mc:Fallback xmlns="">
          <p:sp>
            <p:nvSpPr>
              <p:cNvPr id="30" name="文本框 29"/>
              <p:cNvSpPr txBox="1">
                <a:spLocks noRot="1" noChangeAspect="1" noMove="1" noResize="1" noEditPoints="1" noAdjustHandles="1" noChangeArrowheads="1" noChangeShapeType="1" noTextEdit="1"/>
              </p:cNvSpPr>
              <p:nvPr/>
            </p:nvSpPr>
            <p:spPr>
              <a:xfrm>
                <a:off x="3263313" y="3067199"/>
                <a:ext cx="1451808" cy="369332"/>
              </a:xfrm>
              <a:prstGeom prst="rect">
                <a:avLst/>
              </a:prstGeom>
              <a:blipFill rotWithShape="0">
                <a:blip r:embed="rId7"/>
                <a:stretch>
                  <a:fillRect l="-3361" t="-13115" b="-26230"/>
                </a:stretch>
              </a:blipFill>
            </p:spPr>
            <p:txBody>
              <a:bodyPr/>
              <a:lstStyle/>
              <a:p>
                <a:r>
                  <a:rPr lang="zh-CN" altLang="en-US">
                    <a:noFill/>
                  </a:rPr>
                  <a:t> </a:t>
                </a:r>
              </a:p>
            </p:txBody>
          </p:sp>
        </mc:Fallback>
      </mc:AlternateContent>
      <p:sp>
        <p:nvSpPr>
          <p:cNvPr id="31" name="圆角矩形 30"/>
          <p:cNvSpPr/>
          <p:nvPr/>
        </p:nvSpPr>
        <p:spPr>
          <a:xfrm>
            <a:off x="4715121" y="3136118"/>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2" name="文本框 31"/>
          <p:cNvSpPr txBox="1"/>
          <p:nvPr/>
        </p:nvSpPr>
        <p:spPr>
          <a:xfrm>
            <a:off x="5522473" y="3054881"/>
            <a:ext cx="415498" cy="369332"/>
          </a:xfrm>
          <a:prstGeom prst="rect">
            <a:avLst/>
          </a:prstGeom>
          <a:noFill/>
        </p:spPr>
        <p:txBody>
          <a:bodyPr wrap="none" rtlCol="0">
            <a:spAutoFit/>
          </a:bodyPr>
          <a:lstStyle/>
          <a:p>
            <a:r>
              <a:rPr lang="zh-CN" altLang="en-US" dirty="0"/>
              <a:t>层</a:t>
            </a:r>
          </a:p>
        </p:txBody>
      </p:sp>
      <mc:AlternateContent xmlns:mc="http://schemas.openxmlformats.org/markup-compatibility/2006" xmlns:a14="http://schemas.microsoft.com/office/drawing/2010/main">
        <mc:Choice Requires="a14">
          <p:sp>
            <p:nvSpPr>
              <p:cNvPr id="33" name="文本框 32"/>
              <p:cNvSpPr txBox="1"/>
              <p:nvPr/>
            </p:nvSpPr>
            <p:spPr>
              <a:xfrm>
                <a:off x="3263313" y="3424213"/>
                <a:ext cx="1075231" cy="369332"/>
              </a:xfrm>
              <a:prstGeom prst="rect">
                <a:avLst/>
              </a:prstGeom>
              <a:noFill/>
            </p:spPr>
            <p:txBody>
              <a:bodyPr wrap="none" rtlCol="0">
                <a:spAutoFit/>
              </a:bodyPr>
              <a:lstStyle/>
              <a:p>
                <a:r>
                  <a:rPr lang="en-US" altLang="zh-CN" dirty="0" smtClean="0"/>
                  <a:t>6. </a:t>
                </a:r>
                <a:r>
                  <a:rPr lang="zh-CN" altLang="en-US" dirty="0" smtClean="0"/>
                  <a:t>系数</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𝑖</m:t>
                        </m:r>
                      </m:sub>
                    </m:sSub>
                  </m:oMath>
                </a14:m>
                <a:endParaRPr lang="zh-CN" altLang="en-US" dirty="0"/>
              </a:p>
            </p:txBody>
          </p:sp>
        </mc:Choice>
        <mc:Fallback xmlns="">
          <p:sp>
            <p:nvSpPr>
              <p:cNvPr id="33" name="文本框 32"/>
              <p:cNvSpPr txBox="1">
                <a:spLocks noRot="1" noChangeAspect="1" noMove="1" noResize="1" noEditPoints="1" noAdjustHandles="1" noChangeArrowheads="1" noChangeShapeType="1" noTextEdit="1"/>
              </p:cNvSpPr>
              <p:nvPr/>
            </p:nvSpPr>
            <p:spPr>
              <a:xfrm>
                <a:off x="3263313" y="3424213"/>
                <a:ext cx="1075231" cy="369332"/>
              </a:xfrm>
              <a:prstGeom prst="rect">
                <a:avLst/>
              </a:prstGeom>
              <a:blipFill rotWithShape="0">
                <a:blip r:embed="rId8"/>
                <a:stretch>
                  <a:fillRect l="-4520" t="-15000" b="-28333"/>
                </a:stretch>
              </a:blipFill>
            </p:spPr>
            <p:txBody>
              <a:bodyPr/>
              <a:lstStyle/>
              <a:p>
                <a:r>
                  <a:rPr lang="zh-CN" altLang="en-US">
                    <a:noFill/>
                  </a:rPr>
                  <a:t> </a:t>
                </a:r>
              </a:p>
            </p:txBody>
          </p:sp>
        </mc:Fallback>
      </mc:AlternateContent>
      <p:sp>
        <p:nvSpPr>
          <p:cNvPr id="34" name="文本框 33"/>
          <p:cNvSpPr txBox="1"/>
          <p:nvPr/>
        </p:nvSpPr>
        <p:spPr>
          <a:xfrm>
            <a:off x="3451601" y="3740359"/>
            <a:ext cx="877163" cy="369332"/>
          </a:xfrm>
          <a:prstGeom prst="rect">
            <a:avLst/>
          </a:prstGeom>
          <a:noFill/>
        </p:spPr>
        <p:txBody>
          <a:bodyPr wrap="none" rtlCol="0">
            <a:spAutoFit/>
          </a:bodyPr>
          <a:lstStyle/>
          <a:p>
            <a:r>
              <a:rPr lang="zh-CN" altLang="en-US" dirty="0"/>
              <a:t>空调期</a:t>
            </a:r>
          </a:p>
        </p:txBody>
      </p:sp>
      <p:sp>
        <p:nvSpPr>
          <p:cNvPr id="35" name="圆角矩形 34"/>
          <p:cNvSpPr/>
          <p:nvPr/>
        </p:nvSpPr>
        <p:spPr>
          <a:xfrm>
            <a:off x="4304244" y="381157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4</a:t>
            </a:r>
            <a:endParaRPr lang="zh-CN" altLang="en-US" dirty="0"/>
          </a:p>
        </p:txBody>
      </p:sp>
      <p:sp>
        <p:nvSpPr>
          <p:cNvPr id="36" name="文本框 35"/>
          <p:cNvSpPr txBox="1"/>
          <p:nvPr/>
        </p:nvSpPr>
        <p:spPr>
          <a:xfrm>
            <a:off x="5069386" y="3740359"/>
            <a:ext cx="415498" cy="369332"/>
          </a:xfrm>
          <a:prstGeom prst="rect">
            <a:avLst/>
          </a:prstGeom>
          <a:noFill/>
        </p:spPr>
        <p:txBody>
          <a:bodyPr wrap="none" rtlCol="0">
            <a:spAutoFit/>
          </a:bodyPr>
          <a:lstStyle/>
          <a:p>
            <a:r>
              <a:rPr lang="zh-CN" altLang="en-US" dirty="0" smtClean="0"/>
              <a:t>月</a:t>
            </a:r>
            <a:endParaRPr lang="zh-CN" altLang="en-US" dirty="0"/>
          </a:p>
        </p:txBody>
      </p:sp>
      <p:sp>
        <p:nvSpPr>
          <p:cNvPr id="37" name="圆角矩形 36"/>
          <p:cNvSpPr/>
          <p:nvPr/>
        </p:nvSpPr>
        <p:spPr>
          <a:xfrm>
            <a:off x="5569931" y="381157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10</a:t>
            </a:r>
            <a:endParaRPr lang="zh-CN" altLang="en-US" dirty="0"/>
          </a:p>
        </p:txBody>
      </p:sp>
      <p:sp>
        <p:nvSpPr>
          <p:cNvPr id="38" name="文本框 37"/>
          <p:cNvSpPr txBox="1"/>
          <p:nvPr/>
        </p:nvSpPr>
        <p:spPr>
          <a:xfrm>
            <a:off x="6335073" y="3740359"/>
            <a:ext cx="415498" cy="369332"/>
          </a:xfrm>
          <a:prstGeom prst="rect">
            <a:avLst/>
          </a:prstGeom>
          <a:noFill/>
        </p:spPr>
        <p:txBody>
          <a:bodyPr wrap="none" rtlCol="0">
            <a:spAutoFit/>
          </a:bodyPr>
          <a:lstStyle/>
          <a:p>
            <a:r>
              <a:rPr lang="zh-CN" altLang="en-US" dirty="0" smtClean="0"/>
              <a:t>月</a:t>
            </a:r>
            <a:endParaRPr lang="zh-CN" altLang="en-US" dirty="0"/>
          </a:p>
        </p:txBody>
      </p:sp>
      <p:cxnSp>
        <p:nvCxnSpPr>
          <p:cNvPr id="40" name="直接连接符 39"/>
          <p:cNvCxnSpPr/>
          <p:nvPr/>
        </p:nvCxnSpPr>
        <p:spPr>
          <a:xfrm>
            <a:off x="5376972" y="3916348"/>
            <a:ext cx="1455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3455748" y="4084864"/>
            <a:ext cx="532518" cy="369332"/>
          </a:xfrm>
          <a:prstGeom prst="rect">
            <a:avLst/>
          </a:prstGeom>
          <a:noFill/>
        </p:spPr>
        <p:txBody>
          <a:bodyPr wrap="none" rtlCol="0">
            <a:spAutoFit/>
          </a:bodyPr>
          <a:lstStyle/>
          <a:p>
            <a:r>
              <a:rPr lang="en-US" altLang="zh-CN" dirty="0" smtClean="0"/>
              <a:t>4</a:t>
            </a:r>
            <a:r>
              <a:rPr lang="zh-CN" altLang="en-US" dirty="0" smtClean="0"/>
              <a:t>月</a:t>
            </a:r>
            <a:endParaRPr lang="zh-CN" altLang="en-US" dirty="0"/>
          </a:p>
        </p:txBody>
      </p:sp>
      <p:sp>
        <p:nvSpPr>
          <p:cNvPr id="50" name="圆角矩形 49"/>
          <p:cNvSpPr/>
          <p:nvPr/>
        </p:nvSpPr>
        <p:spPr>
          <a:xfrm>
            <a:off x="3955150" y="4150832"/>
            <a:ext cx="406730" cy="2373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1" name="文本框 50"/>
          <p:cNvSpPr txBox="1"/>
          <p:nvPr/>
        </p:nvSpPr>
        <p:spPr>
          <a:xfrm>
            <a:off x="4462629" y="4087723"/>
            <a:ext cx="532518" cy="369332"/>
          </a:xfrm>
          <a:prstGeom prst="rect">
            <a:avLst/>
          </a:prstGeom>
          <a:noFill/>
        </p:spPr>
        <p:txBody>
          <a:bodyPr wrap="none" rtlCol="0">
            <a:spAutoFit/>
          </a:bodyPr>
          <a:lstStyle/>
          <a:p>
            <a:r>
              <a:rPr lang="en-US" altLang="zh-CN" dirty="0"/>
              <a:t>5</a:t>
            </a:r>
            <a:r>
              <a:rPr lang="zh-CN" altLang="en-US" dirty="0" smtClean="0"/>
              <a:t>月</a:t>
            </a:r>
            <a:endParaRPr lang="zh-CN" altLang="en-US" dirty="0"/>
          </a:p>
        </p:txBody>
      </p:sp>
      <p:sp>
        <p:nvSpPr>
          <p:cNvPr id="52" name="圆角矩形 51"/>
          <p:cNvSpPr/>
          <p:nvPr/>
        </p:nvSpPr>
        <p:spPr>
          <a:xfrm>
            <a:off x="4962031" y="4153691"/>
            <a:ext cx="406730" cy="2373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3" name="文本框 52"/>
          <p:cNvSpPr txBox="1"/>
          <p:nvPr/>
        </p:nvSpPr>
        <p:spPr>
          <a:xfrm>
            <a:off x="5519877" y="4092338"/>
            <a:ext cx="532518" cy="369332"/>
          </a:xfrm>
          <a:prstGeom prst="rect">
            <a:avLst/>
          </a:prstGeom>
          <a:noFill/>
        </p:spPr>
        <p:txBody>
          <a:bodyPr wrap="none" rtlCol="0">
            <a:spAutoFit/>
          </a:bodyPr>
          <a:lstStyle/>
          <a:p>
            <a:r>
              <a:rPr lang="en-US" altLang="zh-CN" dirty="0"/>
              <a:t>6</a:t>
            </a:r>
            <a:r>
              <a:rPr lang="zh-CN" altLang="en-US" dirty="0" smtClean="0"/>
              <a:t>月</a:t>
            </a:r>
            <a:endParaRPr lang="zh-CN" altLang="en-US" dirty="0"/>
          </a:p>
        </p:txBody>
      </p:sp>
      <p:sp>
        <p:nvSpPr>
          <p:cNvPr id="54" name="圆角矩形 53"/>
          <p:cNvSpPr/>
          <p:nvPr/>
        </p:nvSpPr>
        <p:spPr>
          <a:xfrm>
            <a:off x="6091534" y="4158306"/>
            <a:ext cx="406730" cy="2373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5" name="文本框 54"/>
          <p:cNvSpPr txBox="1"/>
          <p:nvPr/>
        </p:nvSpPr>
        <p:spPr>
          <a:xfrm>
            <a:off x="7618969" y="4072926"/>
            <a:ext cx="532518" cy="369332"/>
          </a:xfrm>
          <a:prstGeom prst="rect">
            <a:avLst/>
          </a:prstGeom>
          <a:noFill/>
        </p:spPr>
        <p:txBody>
          <a:bodyPr wrap="none" rtlCol="0">
            <a:spAutoFit/>
          </a:bodyPr>
          <a:lstStyle/>
          <a:p>
            <a:r>
              <a:rPr lang="en-US" altLang="zh-CN" dirty="0"/>
              <a:t>8</a:t>
            </a:r>
            <a:r>
              <a:rPr lang="zh-CN" altLang="en-US" dirty="0" smtClean="0"/>
              <a:t>月</a:t>
            </a:r>
            <a:endParaRPr lang="zh-CN" altLang="en-US" dirty="0"/>
          </a:p>
        </p:txBody>
      </p:sp>
      <p:sp>
        <p:nvSpPr>
          <p:cNvPr id="56" name="圆角矩形 55"/>
          <p:cNvSpPr/>
          <p:nvPr/>
        </p:nvSpPr>
        <p:spPr>
          <a:xfrm>
            <a:off x="8118371" y="4138894"/>
            <a:ext cx="406730" cy="2373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7" name="文本框 56"/>
          <p:cNvSpPr txBox="1"/>
          <p:nvPr/>
        </p:nvSpPr>
        <p:spPr>
          <a:xfrm>
            <a:off x="8625850" y="4075785"/>
            <a:ext cx="532518" cy="369332"/>
          </a:xfrm>
          <a:prstGeom prst="rect">
            <a:avLst/>
          </a:prstGeom>
          <a:noFill/>
        </p:spPr>
        <p:txBody>
          <a:bodyPr wrap="none" rtlCol="0">
            <a:spAutoFit/>
          </a:bodyPr>
          <a:lstStyle/>
          <a:p>
            <a:r>
              <a:rPr lang="en-US" altLang="zh-CN" dirty="0"/>
              <a:t>9</a:t>
            </a:r>
            <a:r>
              <a:rPr lang="zh-CN" altLang="en-US" dirty="0" smtClean="0"/>
              <a:t>月</a:t>
            </a:r>
            <a:endParaRPr lang="zh-CN" altLang="en-US" dirty="0"/>
          </a:p>
        </p:txBody>
      </p:sp>
      <p:sp>
        <p:nvSpPr>
          <p:cNvPr id="58" name="圆角矩形 57"/>
          <p:cNvSpPr/>
          <p:nvPr/>
        </p:nvSpPr>
        <p:spPr>
          <a:xfrm>
            <a:off x="9125252" y="4141753"/>
            <a:ext cx="406730" cy="2373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9" name="文本框 58"/>
          <p:cNvSpPr txBox="1"/>
          <p:nvPr/>
        </p:nvSpPr>
        <p:spPr>
          <a:xfrm>
            <a:off x="9683965" y="4072926"/>
            <a:ext cx="649537" cy="369332"/>
          </a:xfrm>
          <a:prstGeom prst="rect">
            <a:avLst/>
          </a:prstGeom>
          <a:noFill/>
        </p:spPr>
        <p:txBody>
          <a:bodyPr wrap="none" rtlCol="0">
            <a:spAutoFit/>
          </a:bodyPr>
          <a:lstStyle/>
          <a:p>
            <a:r>
              <a:rPr lang="en-US" altLang="zh-CN" dirty="0" smtClean="0"/>
              <a:t>10</a:t>
            </a:r>
            <a:r>
              <a:rPr lang="zh-CN" altLang="en-US" dirty="0" smtClean="0"/>
              <a:t>月</a:t>
            </a:r>
            <a:endParaRPr lang="zh-CN" altLang="en-US" dirty="0"/>
          </a:p>
        </p:txBody>
      </p:sp>
      <p:sp>
        <p:nvSpPr>
          <p:cNvPr id="60" name="圆角矩形 59"/>
          <p:cNvSpPr/>
          <p:nvPr/>
        </p:nvSpPr>
        <p:spPr>
          <a:xfrm>
            <a:off x="10255622" y="4138894"/>
            <a:ext cx="406730" cy="2373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1" name="文本框 60"/>
          <p:cNvSpPr txBox="1"/>
          <p:nvPr/>
        </p:nvSpPr>
        <p:spPr>
          <a:xfrm>
            <a:off x="6589348" y="4094301"/>
            <a:ext cx="532518" cy="369332"/>
          </a:xfrm>
          <a:prstGeom prst="rect">
            <a:avLst/>
          </a:prstGeom>
          <a:noFill/>
        </p:spPr>
        <p:txBody>
          <a:bodyPr wrap="none" rtlCol="0">
            <a:spAutoFit/>
          </a:bodyPr>
          <a:lstStyle/>
          <a:p>
            <a:r>
              <a:rPr lang="en-US" altLang="zh-CN" dirty="0"/>
              <a:t>7</a:t>
            </a:r>
            <a:r>
              <a:rPr lang="zh-CN" altLang="en-US" dirty="0" smtClean="0"/>
              <a:t>月</a:t>
            </a:r>
            <a:endParaRPr lang="zh-CN" altLang="en-US" dirty="0"/>
          </a:p>
        </p:txBody>
      </p:sp>
      <p:sp>
        <p:nvSpPr>
          <p:cNvPr id="62" name="圆角矩形 61"/>
          <p:cNvSpPr/>
          <p:nvPr/>
        </p:nvSpPr>
        <p:spPr>
          <a:xfrm>
            <a:off x="7088750" y="4160269"/>
            <a:ext cx="406730" cy="2373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3" name="文本框 62"/>
          <p:cNvSpPr txBox="1"/>
          <p:nvPr/>
        </p:nvSpPr>
        <p:spPr>
          <a:xfrm>
            <a:off x="3266715" y="5290679"/>
            <a:ext cx="1727909" cy="369332"/>
          </a:xfrm>
          <a:prstGeom prst="rect">
            <a:avLst/>
          </a:prstGeom>
          <a:noFill/>
        </p:spPr>
        <p:txBody>
          <a:bodyPr wrap="none" rtlCol="0">
            <a:spAutoFit/>
          </a:bodyPr>
          <a:lstStyle/>
          <a:p>
            <a:r>
              <a:rPr lang="en-US" altLang="zh-CN" dirty="0"/>
              <a:t>7</a:t>
            </a:r>
            <a:r>
              <a:rPr lang="en-US" altLang="zh-CN" dirty="0" smtClean="0"/>
              <a:t>. </a:t>
            </a:r>
            <a:r>
              <a:rPr lang="zh-CN" altLang="en-US" dirty="0" smtClean="0"/>
              <a:t>制冷机</a:t>
            </a:r>
            <a:r>
              <a:rPr lang="zh-CN" altLang="en-US" dirty="0"/>
              <a:t>组</a:t>
            </a:r>
            <a:r>
              <a:rPr lang="en-US" altLang="zh-CN" dirty="0" smtClean="0"/>
              <a:t>COP</a:t>
            </a:r>
            <a:endParaRPr lang="zh-CN" altLang="en-US" dirty="0"/>
          </a:p>
        </p:txBody>
      </p:sp>
      <p:sp>
        <p:nvSpPr>
          <p:cNvPr id="64" name="圆角矩形 63"/>
          <p:cNvSpPr/>
          <p:nvPr/>
        </p:nvSpPr>
        <p:spPr>
          <a:xfrm>
            <a:off x="4950067" y="5367754"/>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5" name="文本框 64"/>
              <p:cNvSpPr txBox="1"/>
              <p:nvPr/>
            </p:nvSpPr>
            <p:spPr>
              <a:xfrm>
                <a:off x="3270844" y="5635184"/>
                <a:ext cx="2191306" cy="369332"/>
              </a:xfrm>
              <a:prstGeom prst="rect">
                <a:avLst/>
              </a:prstGeom>
              <a:noFill/>
            </p:spPr>
            <p:txBody>
              <a:bodyPr wrap="none" rtlCol="0">
                <a:spAutoFit/>
              </a:bodyPr>
              <a:lstStyle/>
              <a:p>
                <a:r>
                  <a:rPr lang="en-US" altLang="zh-CN" dirty="0" smtClean="0"/>
                  <a:t>8. </a:t>
                </a:r>
                <a:r>
                  <a:rPr lang="zh-CN" altLang="en-US" dirty="0" smtClean="0"/>
                  <a:t>制冷机工作电压</a:t>
                </a:r>
                <a14:m>
                  <m:oMath xmlns:m="http://schemas.openxmlformats.org/officeDocument/2006/math">
                    <m:r>
                      <a:rPr lang="en-US" altLang="zh-CN" b="0" i="1" smtClean="0">
                        <a:latin typeface="Cambria Math" panose="02040503050406030204" pitchFamily="18" charset="0"/>
                      </a:rPr>
                      <m:t>𝑈</m:t>
                    </m:r>
                  </m:oMath>
                </a14:m>
                <a:endParaRPr lang="zh-CN" altLang="en-US" dirty="0"/>
              </a:p>
            </p:txBody>
          </p:sp>
        </mc:Choice>
        <mc:Fallback xmlns="">
          <p:sp>
            <p:nvSpPr>
              <p:cNvPr id="65" name="文本框 64"/>
              <p:cNvSpPr txBox="1">
                <a:spLocks noRot="1" noChangeAspect="1" noMove="1" noResize="1" noEditPoints="1" noAdjustHandles="1" noChangeArrowheads="1" noChangeShapeType="1" noTextEdit="1"/>
              </p:cNvSpPr>
              <p:nvPr/>
            </p:nvSpPr>
            <p:spPr>
              <a:xfrm>
                <a:off x="3270844" y="5635184"/>
                <a:ext cx="2191306" cy="369332"/>
              </a:xfrm>
              <a:prstGeom prst="rect">
                <a:avLst/>
              </a:prstGeom>
              <a:blipFill rotWithShape="0">
                <a:blip r:embed="rId9"/>
                <a:stretch>
                  <a:fillRect l="-2507" t="-13115" b="-26230"/>
                </a:stretch>
              </a:blipFill>
            </p:spPr>
            <p:txBody>
              <a:bodyPr/>
              <a:lstStyle/>
              <a:p>
                <a:r>
                  <a:rPr lang="zh-CN" altLang="en-US">
                    <a:noFill/>
                  </a:rPr>
                  <a:t> </a:t>
                </a:r>
              </a:p>
            </p:txBody>
          </p:sp>
        </mc:Fallback>
      </mc:AlternateContent>
      <p:sp>
        <p:nvSpPr>
          <p:cNvPr id="66" name="圆角矩形 65"/>
          <p:cNvSpPr/>
          <p:nvPr/>
        </p:nvSpPr>
        <p:spPr>
          <a:xfrm>
            <a:off x="5425293" y="5722984"/>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380</a:t>
            </a:r>
            <a:endParaRPr lang="zh-CN" altLang="en-US" dirty="0"/>
          </a:p>
        </p:txBody>
      </p:sp>
      <mc:AlternateContent xmlns:mc="http://schemas.openxmlformats.org/markup-compatibility/2006" xmlns:a14="http://schemas.microsoft.com/office/drawing/2010/main">
        <mc:Choice Requires="a14">
          <p:sp>
            <p:nvSpPr>
              <p:cNvPr id="67" name="文本框 66"/>
              <p:cNvSpPr txBox="1"/>
              <p:nvPr/>
            </p:nvSpPr>
            <p:spPr>
              <a:xfrm>
                <a:off x="6175920" y="5637023"/>
                <a:ext cx="38914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oMath>
                  </m:oMathPara>
                </a14:m>
                <a:endParaRPr lang="zh-CN" altLang="en-US" dirty="0"/>
              </a:p>
            </p:txBody>
          </p:sp>
        </mc:Choice>
        <mc:Fallback xmlns="">
          <p:sp>
            <p:nvSpPr>
              <p:cNvPr id="67" name="文本框 66"/>
              <p:cNvSpPr txBox="1">
                <a:spLocks noRot="1" noChangeAspect="1" noMove="1" noResize="1" noEditPoints="1" noAdjustHandles="1" noChangeArrowheads="1" noChangeShapeType="1" noTextEdit="1"/>
              </p:cNvSpPr>
              <p:nvPr/>
            </p:nvSpPr>
            <p:spPr>
              <a:xfrm>
                <a:off x="6175920" y="5637023"/>
                <a:ext cx="389145" cy="369332"/>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p:cNvSpPr txBox="1"/>
              <p:nvPr/>
            </p:nvSpPr>
            <p:spPr>
              <a:xfrm>
                <a:off x="3270844" y="5968317"/>
                <a:ext cx="2199064" cy="369332"/>
              </a:xfrm>
              <a:prstGeom prst="rect">
                <a:avLst/>
              </a:prstGeom>
              <a:noFill/>
            </p:spPr>
            <p:txBody>
              <a:bodyPr wrap="none" rtlCol="0">
                <a:spAutoFit/>
              </a:bodyPr>
              <a:lstStyle/>
              <a:p>
                <a:r>
                  <a:rPr lang="en-US" altLang="zh-CN" dirty="0"/>
                  <a:t>9</a:t>
                </a:r>
                <a:r>
                  <a:rPr lang="en-US" altLang="zh-CN" dirty="0" smtClean="0"/>
                  <a:t>. </a:t>
                </a:r>
                <a:r>
                  <a:rPr lang="zh-CN" altLang="en-US" dirty="0" smtClean="0"/>
                  <a:t>制冷机能耗</a:t>
                </a:r>
                <a:r>
                  <a:rPr lang="zh-CN" altLang="en-US" dirty="0"/>
                  <a:t>比例</a:t>
                </a:r>
                <a:r>
                  <a:rPr lang="zh-CN" altLang="en-US" dirty="0" smtClean="0"/>
                  <a:t> </a:t>
                </a:r>
                <a14:m>
                  <m:oMath xmlns:m="http://schemas.openxmlformats.org/officeDocument/2006/math">
                    <m:r>
                      <a:rPr lang="zh-CN" altLang="en-US" i="1" smtClean="0">
                        <a:latin typeface="Cambria Math" panose="02040503050406030204" pitchFamily="18" charset="0"/>
                      </a:rPr>
                      <m:t>𝜁</m:t>
                    </m:r>
                  </m:oMath>
                </a14:m>
                <a:endParaRPr lang="zh-CN" altLang="en-US" dirty="0"/>
              </a:p>
            </p:txBody>
          </p:sp>
        </mc:Choice>
        <mc:Fallback xmlns="">
          <p:sp>
            <p:nvSpPr>
              <p:cNvPr id="68" name="文本框 67"/>
              <p:cNvSpPr txBox="1">
                <a:spLocks noRot="1" noChangeAspect="1" noMove="1" noResize="1" noEditPoints="1" noAdjustHandles="1" noChangeArrowheads="1" noChangeShapeType="1" noTextEdit="1"/>
              </p:cNvSpPr>
              <p:nvPr/>
            </p:nvSpPr>
            <p:spPr>
              <a:xfrm>
                <a:off x="3270844" y="5968317"/>
                <a:ext cx="2199064" cy="369332"/>
              </a:xfrm>
              <a:prstGeom prst="rect">
                <a:avLst/>
              </a:prstGeom>
              <a:blipFill rotWithShape="0">
                <a:blip r:embed="rId11"/>
                <a:stretch>
                  <a:fillRect l="-2500" t="-13115" b="-26230"/>
                </a:stretch>
              </a:blipFill>
            </p:spPr>
            <p:txBody>
              <a:bodyPr/>
              <a:lstStyle/>
              <a:p>
                <a:r>
                  <a:rPr lang="zh-CN" altLang="en-US">
                    <a:noFill/>
                  </a:rPr>
                  <a:t> </a:t>
                </a:r>
              </a:p>
            </p:txBody>
          </p:sp>
        </mc:Fallback>
      </mc:AlternateContent>
      <p:sp>
        <p:nvSpPr>
          <p:cNvPr id="69" name="圆角矩形 68"/>
          <p:cNvSpPr/>
          <p:nvPr/>
        </p:nvSpPr>
        <p:spPr>
          <a:xfrm>
            <a:off x="5433493" y="6054278"/>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71" name="文本框 70"/>
              <p:cNvSpPr txBox="1"/>
              <p:nvPr/>
            </p:nvSpPr>
            <p:spPr>
              <a:xfrm>
                <a:off x="3275292" y="6347098"/>
                <a:ext cx="2848793" cy="392223"/>
              </a:xfrm>
              <a:prstGeom prst="rect">
                <a:avLst/>
              </a:prstGeom>
              <a:noFill/>
            </p:spPr>
            <p:txBody>
              <a:bodyPr wrap="none" rtlCol="0">
                <a:spAutoFit/>
              </a:bodyPr>
              <a:lstStyle/>
              <a:p>
                <a:r>
                  <a:rPr lang="en-US" altLang="zh-CN" dirty="0" smtClean="0"/>
                  <a:t>10. </a:t>
                </a:r>
                <a:r>
                  <a:rPr lang="zh-CN" altLang="en-US" dirty="0" smtClean="0"/>
                  <a:t>空调系统耗电量计算</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𝑐</m:t>
                        </m:r>
                      </m:sub>
                    </m:sSub>
                  </m:oMath>
                </a14:m>
                <a:endParaRPr lang="zh-CN" altLang="en-US" dirty="0"/>
              </a:p>
            </p:txBody>
          </p:sp>
        </mc:Choice>
        <mc:Fallback xmlns="">
          <p:sp>
            <p:nvSpPr>
              <p:cNvPr id="71" name="文本框 70"/>
              <p:cNvSpPr txBox="1">
                <a:spLocks noRot="1" noChangeAspect="1" noMove="1" noResize="1" noEditPoints="1" noAdjustHandles="1" noChangeArrowheads="1" noChangeShapeType="1" noTextEdit="1"/>
              </p:cNvSpPr>
              <p:nvPr/>
            </p:nvSpPr>
            <p:spPr>
              <a:xfrm>
                <a:off x="3275292" y="6347098"/>
                <a:ext cx="2848793" cy="392223"/>
              </a:xfrm>
              <a:prstGeom prst="rect">
                <a:avLst/>
              </a:prstGeom>
              <a:blipFill rotWithShape="0">
                <a:blip r:embed="rId12"/>
                <a:stretch>
                  <a:fillRect l="-1709" t="-12308" b="-18462"/>
                </a:stretch>
              </a:blipFill>
            </p:spPr>
            <p:txBody>
              <a:bodyPr/>
              <a:lstStyle/>
              <a:p>
                <a:r>
                  <a:rPr lang="zh-CN" altLang="en-US">
                    <a:noFill/>
                  </a:rPr>
                  <a:t> </a:t>
                </a:r>
              </a:p>
            </p:txBody>
          </p:sp>
        </mc:Fallback>
      </mc:AlternateContent>
      <p:sp>
        <p:nvSpPr>
          <p:cNvPr id="72" name="文本框 71"/>
          <p:cNvSpPr txBox="1"/>
          <p:nvPr/>
        </p:nvSpPr>
        <p:spPr>
          <a:xfrm>
            <a:off x="6387484" y="6303523"/>
            <a:ext cx="1107996" cy="369332"/>
          </a:xfrm>
          <a:prstGeom prst="rect">
            <a:avLst/>
          </a:prstGeom>
          <a:noFill/>
          <a:ln>
            <a:solidFill>
              <a:schemeClr val="tx1"/>
            </a:solidFill>
          </a:ln>
        </p:spPr>
        <p:txBody>
          <a:bodyPr wrap="none" rtlCol="0">
            <a:spAutoFit/>
          </a:bodyPr>
          <a:lstStyle/>
          <a:p>
            <a:r>
              <a:rPr lang="zh-CN" altLang="en-US" dirty="0" smtClean="0"/>
              <a:t>进行计算</a:t>
            </a:r>
            <a:endParaRPr lang="zh-CN" altLang="en-US" dirty="0"/>
          </a:p>
        </p:txBody>
      </p:sp>
      <p:sp>
        <p:nvSpPr>
          <p:cNvPr id="6" name="文本框 5"/>
          <p:cNvSpPr txBox="1"/>
          <p:nvPr/>
        </p:nvSpPr>
        <p:spPr>
          <a:xfrm>
            <a:off x="7170747" y="3651998"/>
            <a:ext cx="4022255" cy="369332"/>
          </a:xfrm>
          <a:prstGeom prst="rect">
            <a:avLst/>
          </a:prstGeom>
          <a:noFill/>
        </p:spPr>
        <p:txBody>
          <a:bodyPr wrap="none" rtlCol="0">
            <a:spAutoFit/>
          </a:bodyPr>
          <a:lstStyle/>
          <a:p>
            <a:r>
              <a:rPr lang="zh-CN" altLang="en-US" dirty="0" smtClean="0">
                <a:solidFill>
                  <a:srgbClr val="FF0000"/>
                </a:solidFill>
              </a:rPr>
              <a:t>说明：空调期输入</a:t>
            </a:r>
            <a:r>
              <a:rPr lang="en-US" altLang="zh-CN" dirty="0" smtClean="0">
                <a:solidFill>
                  <a:srgbClr val="FF0000"/>
                </a:solidFill>
              </a:rPr>
              <a:t>X-Y</a:t>
            </a:r>
            <a:r>
              <a:rPr lang="zh-CN" altLang="en-US" dirty="0" smtClean="0">
                <a:solidFill>
                  <a:srgbClr val="FF0000"/>
                </a:solidFill>
              </a:rPr>
              <a:t>月，则出现</a:t>
            </a:r>
            <a:r>
              <a:rPr lang="en-US" altLang="zh-CN" dirty="0" smtClean="0">
                <a:solidFill>
                  <a:srgbClr val="FF0000"/>
                </a:solidFill>
              </a:rPr>
              <a:t>X-Y</a:t>
            </a:r>
            <a:r>
              <a:rPr lang="zh-CN" altLang="en-US" dirty="0" smtClean="0">
                <a:solidFill>
                  <a:srgbClr val="FF0000"/>
                </a:solidFill>
              </a:rPr>
              <a:t>月</a:t>
            </a:r>
            <a:endParaRPr lang="zh-CN" altLang="en-US" dirty="0">
              <a:solidFill>
                <a:srgbClr val="FF0000"/>
              </a:solidFill>
            </a:endParaRPr>
          </a:p>
        </p:txBody>
      </p:sp>
      <p:sp>
        <p:nvSpPr>
          <p:cNvPr id="70" name="文本框 69"/>
          <p:cNvSpPr txBox="1"/>
          <p:nvPr/>
        </p:nvSpPr>
        <p:spPr>
          <a:xfrm>
            <a:off x="6651485" y="5643851"/>
            <a:ext cx="3898824" cy="369332"/>
          </a:xfrm>
          <a:prstGeom prst="rect">
            <a:avLst/>
          </a:prstGeom>
          <a:noFill/>
        </p:spPr>
        <p:txBody>
          <a:bodyPr wrap="none" rtlCol="0">
            <a:spAutoFit/>
          </a:bodyPr>
          <a:lstStyle/>
          <a:p>
            <a:r>
              <a:rPr lang="en-US" altLang="zh-CN" dirty="0" smtClean="0">
                <a:solidFill>
                  <a:srgbClr val="FF0000"/>
                </a:solidFill>
              </a:rPr>
              <a:t>380V</a:t>
            </a:r>
            <a:r>
              <a:rPr lang="zh-CN" altLang="en-US" dirty="0" smtClean="0">
                <a:solidFill>
                  <a:srgbClr val="FF0000"/>
                </a:solidFill>
              </a:rPr>
              <a:t>不可输入，但应在输入框中显示</a:t>
            </a:r>
            <a:endParaRPr lang="zh-CN" altLang="en-US" dirty="0">
              <a:solidFill>
                <a:srgbClr val="FF0000"/>
              </a:solidFill>
            </a:endParaRPr>
          </a:p>
        </p:txBody>
      </p:sp>
      <p:sp>
        <p:nvSpPr>
          <p:cNvPr id="73" name="文本框 72"/>
          <p:cNvSpPr txBox="1"/>
          <p:nvPr/>
        </p:nvSpPr>
        <p:spPr>
          <a:xfrm>
            <a:off x="7695296" y="6060635"/>
            <a:ext cx="2492990" cy="369332"/>
          </a:xfrm>
          <a:prstGeom prst="rect">
            <a:avLst/>
          </a:prstGeom>
          <a:noFill/>
        </p:spPr>
        <p:txBody>
          <a:bodyPr wrap="none" rtlCol="0">
            <a:spAutoFit/>
          </a:bodyPr>
          <a:lstStyle/>
          <a:p>
            <a:r>
              <a:rPr lang="zh-CN" altLang="en-US" dirty="0" smtClean="0">
                <a:solidFill>
                  <a:srgbClr val="FF0000"/>
                </a:solidFill>
              </a:rPr>
              <a:t>带框的文字均为按钮类</a:t>
            </a:r>
            <a:endParaRPr lang="zh-CN" altLang="en-US" dirty="0">
              <a:solidFill>
                <a:srgbClr val="FF0000"/>
              </a:solidFill>
            </a:endParaRPr>
          </a:p>
        </p:txBody>
      </p:sp>
      <p:sp>
        <p:nvSpPr>
          <p:cNvPr id="74" name="文本框 73"/>
          <p:cNvSpPr txBox="1"/>
          <p:nvPr/>
        </p:nvSpPr>
        <p:spPr>
          <a:xfrm>
            <a:off x="3779310" y="1034725"/>
            <a:ext cx="1800493" cy="369332"/>
          </a:xfrm>
          <a:prstGeom prst="rect">
            <a:avLst/>
          </a:prstGeom>
          <a:noFill/>
        </p:spPr>
        <p:txBody>
          <a:bodyPr wrap="none" rtlCol="0">
            <a:spAutoFit/>
          </a:bodyPr>
          <a:lstStyle/>
          <a:p>
            <a:r>
              <a:rPr lang="zh-CN" altLang="en-US" dirty="0" smtClean="0"/>
              <a:t>根据冷</a:t>
            </a:r>
            <a:r>
              <a:rPr lang="zh-CN" altLang="en-US" dirty="0" smtClean="0"/>
              <a:t>指标</a:t>
            </a:r>
            <a:r>
              <a:rPr lang="zh-CN" altLang="en-US" dirty="0" smtClean="0"/>
              <a:t>估</a:t>
            </a:r>
            <a:r>
              <a:rPr lang="zh-CN" altLang="en-US" dirty="0" smtClean="0"/>
              <a:t>算</a:t>
            </a:r>
            <a:endParaRPr lang="zh-CN" altLang="en-US" dirty="0"/>
          </a:p>
        </p:txBody>
      </p:sp>
      <p:sp>
        <p:nvSpPr>
          <p:cNvPr id="75" name="流程图: 联系 74"/>
          <p:cNvSpPr/>
          <p:nvPr/>
        </p:nvSpPr>
        <p:spPr>
          <a:xfrm>
            <a:off x="3722007" y="1164223"/>
            <a:ext cx="122830" cy="12283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6" name="文本框 75"/>
          <p:cNvSpPr txBox="1"/>
          <p:nvPr/>
        </p:nvSpPr>
        <p:spPr>
          <a:xfrm>
            <a:off x="6651485" y="1034725"/>
            <a:ext cx="2262158" cy="369332"/>
          </a:xfrm>
          <a:prstGeom prst="rect">
            <a:avLst/>
          </a:prstGeom>
          <a:noFill/>
        </p:spPr>
        <p:txBody>
          <a:bodyPr wrap="none" rtlCol="0">
            <a:spAutoFit/>
          </a:bodyPr>
          <a:lstStyle/>
          <a:p>
            <a:r>
              <a:rPr lang="zh-CN" altLang="en-US" dirty="0" smtClean="0"/>
              <a:t>根据各月冷负荷计算</a:t>
            </a:r>
            <a:endParaRPr lang="zh-CN" altLang="en-US" dirty="0"/>
          </a:p>
        </p:txBody>
      </p:sp>
      <p:sp>
        <p:nvSpPr>
          <p:cNvPr id="77" name="流程图: 联系 76"/>
          <p:cNvSpPr/>
          <p:nvPr/>
        </p:nvSpPr>
        <p:spPr>
          <a:xfrm>
            <a:off x="6594182" y="1164223"/>
            <a:ext cx="122830" cy="12283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8" name="文本框 77"/>
          <p:cNvSpPr txBox="1"/>
          <p:nvPr/>
        </p:nvSpPr>
        <p:spPr>
          <a:xfrm>
            <a:off x="3462015" y="4489995"/>
            <a:ext cx="2262158" cy="369332"/>
          </a:xfrm>
          <a:prstGeom prst="rect">
            <a:avLst/>
          </a:prstGeom>
          <a:noFill/>
          <a:ln>
            <a:solidFill>
              <a:schemeClr val="tx1"/>
            </a:solidFill>
          </a:ln>
        </p:spPr>
        <p:txBody>
          <a:bodyPr wrap="none" rtlCol="0">
            <a:spAutoFit/>
          </a:bodyPr>
          <a:lstStyle/>
          <a:p>
            <a:r>
              <a:rPr lang="zh-CN" altLang="en-US" dirty="0" smtClean="0"/>
              <a:t>点击计算各月冷负荷</a:t>
            </a:r>
            <a:endParaRPr lang="zh-CN" altLang="en-US" dirty="0"/>
          </a:p>
        </p:txBody>
      </p:sp>
      <p:sp>
        <p:nvSpPr>
          <p:cNvPr id="79" name="文本框 78"/>
          <p:cNvSpPr txBox="1"/>
          <p:nvPr/>
        </p:nvSpPr>
        <p:spPr>
          <a:xfrm>
            <a:off x="3455748" y="4820269"/>
            <a:ext cx="532518" cy="369332"/>
          </a:xfrm>
          <a:prstGeom prst="rect">
            <a:avLst/>
          </a:prstGeom>
          <a:noFill/>
        </p:spPr>
        <p:txBody>
          <a:bodyPr wrap="none" rtlCol="0">
            <a:spAutoFit/>
          </a:bodyPr>
          <a:lstStyle/>
          <a:p>
            <a:r>
              <a:rPr lang="en-US" altLang="zh-CN" dirty="0" smtClean="0"/>
              <a:t>4</a:t>
            </a:r>
            <a:r>
              <a:rPr lang="zh-CN" altLang="en-US" dirty="0" smtClean="0"/>
              <a:t>月</a:t>
            </a:r>
            <a:endParaRPr lang="zh-CN" altLang="en-US" dirty="0"/>
          </a:p>
        </p:txBody>
      </p:sp>
      <p:sp>
        <p:nvSpPr>
          <p:cNvPr id="81" name="文本框 80"/>
          <p:cNvSpPr txBox="1"/>
          <p:nvPr/>
        </p:nvSpPr>
        <p:spPr>
          <a:xfrm>
            <a:off x="4462629" y="4823128"/>
            <a:ext cx="532518" cy="369332"/>
          </a:xfrm>
          <a:prstGeom prst="rect">
            <a:avLst/>
          </a:prstGeom>
          <a:noFill/>
        </p:spPr>
        <p:txBody>
          <a:bodyPr wrap="none" rtlCol="0">
            <a:spAutoFit/>
          </a:bodyPr>
          <a:lstStyle/>
          <a:p>
            <a:r>
              <a:rPr lang="en-US" altLang="zh-CN" dirty="0"/>
              <a:t>5</a:t>
            </a:r>
            <a:r>
              <a:rPr lang="zh-CN" altLang="en-US" dirty="0" smtClean="0"/>
              <a:t>月</a:t>
            </a:r>
            <a:endParaRPr lang="zh-CN" altLang="en-US" dirty="0"/>
          </a:p>
        </p:txBody>
      </p:sp>
      <p:sp>
        <p:nvSpPr>
          <p:cNvPr id="83" name="文本框 82"/>
          <p:cNvSpPr txBox="1"/>
          <p:nvPr/>
        </p:nvSpPr>
        <p:spPr>
          <a:xfrm>
            <a:off x="5519877" y="4827743"/>
            <a:ext cx="532518" cy="369332"/>
          </a:xfrm>
          <a:prstGeom prst="rect">
            <a:avLst/>
          </a:prstGeom>
          <a:noFill/>
        </p:spPr>
        <p:txBody>
          <a:bodyPr wrap="none" rtlCol="0">
            <a:spAutoFit/>
          </a:bodyPr>
          <a:lstStyle/>
          <a:p>
            <a:r>
              <a:rPr lang="en-US" altLang="zh-CN" dirty="0"/>
              <a:t>6</a:t>
            </a:r>
            <a:r>
              <a:rPr lang="zh-CN" altLang="en-US" dirty="0" smtClean="0"/>
              <a:t>月</a:t>
            </a:r>
            <a:endParaRPr lang="zh-CN" altLang="en-US" dirty="0"/>
          </a:p>
        </p:txBody>
      </p:sp>
      <p:sp>
        <p:nvSpPr>
          <p:cNvPr id="85" name="文本框 84"/>
          <p:cNvSpPr txBox="1"/>
          <p:nvPr/>
        </p:nvSpPr>
        <p:spPr>
          <a:xfrm>
            <a:off x="7618969" y="4808331"/>
            <a:ext cx="532518" cy="369332"/>
          </a:xfrm>
          <a:prstGeom prst="rect">
            <a:avLst/>
          </a:prstGeom>
          <a:noFill/>
        </p:spPr>
        <p:txBody>
          <a:bodyPr wrap="none" rtlCol="0">
            <a:spAutoFit/>
          </a:bodyPr>
          <a:lstStyle/>
          <a:p>
            <a:r>
              <a:rPr lang="en-US" altLang="zh-CN" dirty="0"/>
              <a:t>8</a:t>
            </a:r>
            <a:r>
              <a:rPr lang="zh-CN" altLang="en-US" dirty="0" smtClean="0"/>
              <a:t>月</a:t>
            </a:r>
            <a:endParaRPr lang="zh-CN" altLang="en-US" dirty="0"/>
          </a:p>
        </p:txBody>
      </p:sp>
      <p:sp>
        <p:nvSpPr>
          <p:cNvPr id="87" name="文本框 86"/>
          <p:cNvSpPr txBox="1"/>
          <p:nvPr/>
        </p:nvSpPr>
        <p:spPr>
          <a:xfrm>
            <a:off x="8625850" y="4811190"/>
            <a:ext cx="532518" cy="369332"/>
          </a:xfrm>
          <a:prstGeom prst="rect">
            <a:avLst/>
          </a:prstGeom>
          <a:noFill/>
        </p:spPr>
        <p:txBody>
          <a:bodyPr wrap="none" rtlCol="0">
            <a:spAutoFit/>
          </a:bodyPr>
          <a:lstStyle/>
          <a:p>
            <a:r>
              <a:rPr lang="en-US" altLang="zh-CN" dirty="0"/>
              <a:t>9</a:t>
            </a:r>
            <a:r>
              <a:rPr lang="zh-CN" altLang="en-US" dirty="0" smtClean="0"/>
              <a:t>月</a:t>
            </a:r>
            <a:endParaRPr lang="zh-CN" altLang="en-US" dirty="0"/>
          </a:p>
        </p:txBody>
      </p:sp>
      <p:sp>
        <p:nvSpPr>
          <p:cNvPr id="89" name="文本框 88"/>
          <p:cNvSpPr txBox="1"/>
          <p:nvPr/>
        </p:nvSpPr>
        <p:spPr>
          <a:xfrm>
            <a:off x="9683965" y="4808331"/>
            <a:ext cx="649537" cy="369332"/>
          </a:xfrm>
          <a:prstGeom prst="rect">
            <a:avLst/>
          </a:prstGeom>
          <a:noFill/>
        </p:spPr>
        <p:txBody>
          <a:bodyPr wrap="none" rtlCol="0">
            <a:spAutoFit/>
          </a:bodyPr>
          <a:lstStyle/>
          <a:p>
            <a:r>
              <a:rPr lang="en-US" altLang="zh-CN" dirty="0" smtClean="0"/>
              <a:t>10</a:t>
            </a:r>
            <a:r>
              <a:rPr lang="zh-CN" altLang="en-US" dirty="0" smtClean="0"/>
              <a:t>月</a:t>
            </a:r>
            <a:endParaRPr lang="zh-CN" altLang="en-US" dirty="0"/>
          </a:p>
        </p:txBody>
      </p:sp>
      <p:sp>
        <p:nvSpPr>
          <p:cNvPr id="91" name="文本框 90"/>
          <p:cNvSpPr txBox="1"/>
          <p:nvPr/>
        </p:nvSpPr>
        <p:spPr>
          <a:xfrm>
            <a:off x="6589348" y="4829706"/>
            <a:ext cx="532518" cy="369332"/>
          </a:xfrm>
          <a:prstGeom prst="rect">
            <a:avLst/>
          </a:prstGeom>
          <a:noFill/>
        </p:spPr>
        <p:txBody>
          <a:bodyPr wrap="none" rtlCol="0">
            <a:spAutoFit/>
          </a:bodyPr>
          <a:lstStyle/>
          <a:p>
            <a:r>
              <a:rPr lang="en-US" altLang="zh-CN" dirty="0"/>
              <a:t>7</a:t>
            </a:r>
            <a:r>
              <a:rPr lang="zh-CN" altLang="en-US" dirty="0" smtClean="0"/>
              <a:t>月</a:t>
            </a:r>
            <a:endParaRPr lang="zh-CN" altLang="en-US" dirty="0"/>
          </a:p>
        </p:txBody>
      </p:sp>
      <p:sp>
        <p:nvSpPr>
          <p:cNvPr id="93" name="圆角矩形 92"/>
          <p:cNvSpPr/>
          <p:nvPr/>
        </p:nvSpPr>
        <p:spPr>
          <a:xfrm>
            <a:off x="3569850" y="990850"/>
            <a:ext cx="2144694" cy="4210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p:cNvSpPr txBox="1"/>
          <p:nvPr/>
        </p:nvSpPr>
        <p:spPr>
          <a:xfrm>
            <a:off x="8321736" y="1308465"/>
            <a:ext cx="3574033" cy="1754326"/>
          </a:xfrm>
          <a:prstGeom prst="rect">
            <a:avLst/>
          </a:prstGeom>
          <a:noFill/>
        </p:spPr>
        <p:txBody>
          <a:bodyPr wrap="square" rtlCol="0">
            <a:spAutoFit/>
          </a:bodyPr>
          <a:lstStyle/>
          <a:p>
            <a:r>
              <a:rPr lang="en-US" altLang="zh-CN" dirty="0" smtClean="0">
                <a:solidFill>
                  <a:srgbClr val="FF0000"/>
                </a:solidFill>
              </a:rPr>
              <a:t>PPT</a:t>
            </a:r>
            <a:r>
              <a:rPr lang="zh-CN" altLang="en-US" dirty="0" smtClean="0">
                <a:solidFill>
                  <a:srgbClr val="FF0000"/>
                </a:solidFill>
              </a:rPr>
              <a:t>第</a:t>
            </a:r>
            <a:r>
              <a:rPr lang="en-US" altLang="zh-CN" dirty="0" smtClean="0">
                <a:solidFill>
                  <a:srgbClr val="FF0000"/>
                </a:solidFill>
              </a:rPr>
              <a:t>3</a:t>
            </a:r>
            <a:r>
              <a:rPr lang="zh-CN" altLang="en-US" dirty="0" smtClean="0">
                <a:solidFill>
                  <a:srgbClr val="FF0000"/>
                </a:solidFill>
              </a:rPr>
              <a:t>页和第</a:t>
            </a:r>
            <a:r>
              <a:rPr lang="en-US" altLang="zh-CN" dirty="0" smtClean="0">
                <a:solidFill>
                  <a:srgbClr val="FF0000"/>
                </a:solidFill>
              </a:rPr>
              <a:t>4</a:t>
            </a:r>
            <a:r>
              <a:rPr lang="zh-CN" altLang="en-US" dirty="0" smtClean="0">
                <a:solidFill>
                  <a:srgbClr val="FF0000"/>
                </a:solidFill>
              </a:rPr>
              <a:t>页分别为两种计算耗电量的方法，选择哪种则出现后面的步骤</a:t>
            </a:r>
            <a:endParaRPr lang="en-US" altLang="zh-CN" dirty="0" smtClean="0">
              <a:solidFill>
                <a:srgbClr val="FF0000"/>
              </a:solidFill>
            </a:endParaRPr>
          </a:p>
          <a:p>
            <a:r>
              <a:rPr lang="en-US" altLang="zh-CN" dirty="0" smtClean="0">
                <a:solidFill>
                  <a:srgbClr val="FF0000"/>
                </a:solidFill>
              </a:rPr>
              <a:t>PPT</a:t>
            </a:r>
            <a:r>
              <a:rPr lang="zh-CN" altLang="en-US" dirty="0" smtClean="0">
                <a:solidFill>
                  <a:srgbClr val="FF0000"/>
                </a:solidFill>
              </a:rPr>
              <a:t>第</a:t>
            </a:r>
            <a:r>
              <a:rPr lang="en-US" altLang="zh-CN" dirty="0" smtClean="0">
                <a:solidFill>
                  <a:srgbClr val="FF0000"/>
                </a:solidFill>
              </a:rPr>
              <a:t>5-12</a:t>
            </a:r>
            <a:r>
              <a:rPr lang="zh-CN" altLang="en-US" dirty="0" smtClean="0">
                <a:solidFill>
                  <a:srgbClr val="FF0000"/>
                </a:solidFill>
              </a:rPr>
              <a:t>页为第二节耗电量计算部分的各步骤详细说明及应当出现的注释说明。</a:t>
            </a:r>
            <a:endParaRPr lang="zh-CN" altLang="en-US" dirty="0">
              <a:solidFill>
                <a:srgbClr val="FF0000"/>
              </a:solidFill>
            </a:endParaRPr>
          </a:p>
        </p:txBody>
      </p:sp>
    </p:spTree>
    <p:extLst>
      <p:ext uri="{BB962C8B-B14F-4D97-AF65-F5344CB8AC3E}">
        <p14:creationId xmlns:p14="http://schemas.microsoft.com/office/powerpoint/2010/main" val="36204472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solidFill>
                  <a:schemeClr val="bg2">
                    <a:lumMod val="75000"/>
                  </a:schemeClr>
                </a:solidFill>
              </a:rPr>
              <a:t>方阵</a:t>
            </a:r>
            <a:r>
              <a:rPr lang="zh-CN" altLang="en-US" dirty="0" smtClean="0">
                <a:solidFill>
                  <a:schemeClr val="bg2">
                    <a:lumMod val="75000"/>
                  </a:schemeClr>
                </a:solidFill>
              </a:rPr>
              <a:t>面太阳辐照量计算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计算各月发电盈亏量</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11" name="文本框 10"/>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2" name="文本框 1"/>
          <p:cNvSpPr txBox="1"/>
          <p:nvPr/>
        </p:nvSpPr>
        <p:spPr>
          <a:xfrm>
            <a:off x="3273693" y="1436105"/>
            <a:ext cx="2925801" cy="369332"/>
          </a:xfrm>
          <a:prstGeom prst="rect">
            <a:avLst/>
          </a:prstGeom>
          <a:noFill/>
        </p:spPr>
        <p:txBody>
          <a:bodyPr wrap="none" rtlCol="0">
            <a:spAutoFit/>
          </a:bodyPr>
          <a:lstStyle/>
          <a:p>
            <a:r>
              <a:rPr lang="en-US" altLang="zh-CN" dirty="0" smtClean="0"/>
              <a:t>1. </a:t>
            </a:r>
            <a:r>
              <a:rPr lang="zh-CN" altLang="en-US" dirty="0" smtClean="0"/>
              <a:t>请输入各月冷负荷（</a:t>
            </a:r>
            <a:r>
              <a:rPr lang="en-US" altLang="zh-CN" dirty="0" smtClean="0"/>
              <a:t>W</a:t>
            </a:r>
            <a:r>
              <a:rPr lang="zh-CN" altLang="en-US" dirty="0" smtClean="0"/>
              <a:t>）</a:t>
            </a:r>
            <a:endParaRPr lang="en-US" altLang="zh-CN" dirty="0" smtClean="0"/>
          </a:p>
        </p:txBody>
      </p:sp>
      <p:sp>
        <p:nvSpPr>
          <p:cNvPr id="34" name="文本框 33"/>
          <p:cNvSpPr txBox="1"/>
          <p:nvPr/>
        </p:nvSpPr>
        <p:spPr>
          <a:xfrm>
            <a:off x="3273237" y="1772003"/>
            <a:ext cx="877163" cy="369332"/>
          </a:xfrm>
          <a:prstGeom prst="rect">
            <a:avLst/>
          </a:prstGeom>
          <a:noFill/>
        </p:spPr>
        <p:txBody>
          <a:bodyPr wrap="none" rtlCol="0">
            <a:spAutoFit/>
          </a:bodyPr>
          <a:lstStyle/>
          <a:p>
            <a:r>
              <a:rPr lang="zh-CN" altLang="en-US" dirty="0"/>
              <a:t>空调期</a:t>
            </a:r>
          </a:p>
        </p:txBody>
      </p:sp>
      <p:sp>
        <p:nvSpPr>
          <p:cNvPr id="35" name="圆角矩形 34"/>
          <p:cNvSpPr/>
          <p:nvPr/>
        </p:nvSpPr>
        <p:spPr>
          <a:xfrm>
            <a:off x="4125880" y="1843217"/>
            <a:ext cx="750627" cy="21826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4</a:t>
            </a:r>
            <a:endParaRPr lang="zh-CN" altLang="en-US" dirty="0"/>
          </a:p>
        </p:txBody>
      </p:sp>
      <p:sp>
        <p:nvSpPr>
          <p:cNvPr id="36" name="文本框 35"/>
          <p:cNvSpPr txBox="1"/>
          <p:nvPr/>
        </p:nvSpPr>
        <p:spPr>
          <a:xfrm>
            <a:off x="4891022" y="1772003"/>
            <a:ext cx="415498" cy="369332"/>
          </a:xfrm>
          <a:prstGeom prst="rect">
            <a:avLst/>
          </a:prstGeom>
          <a:noFill/>
        </p:spPr>
        <p:txBody>
          <a:bodyPr wrap="none" rtlCol="0">
            <a:spAutoFit/>
          </a:bodyPr>
          <a:lstStyle/>
          <a:p>
            <a:r>
              <a:rPr lang="zh-CN" altLang="en-US" dirty="0" smtClean="0"/>
              <a:t>月</a:t>
            </a:r>
            <a:endParaRPr lang="zh-CN" altLang="en-US" dirty="0"/>
          </a:p>
        </p:txBody>
      </p:sp>
      <p:sp>
        <p:nvSpPr>
          <p:cNvPr id="37" name="圆角矩形 36"/>
          <p:cNvSpPr/>
          <p:nvPr/>
        </p:nvSpPr>
        <p:spPr>
          <a:xfrm>
            <a:off x="5391567" y="1843217"/>
            <a:ext cx="750627" cy="21826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10</a:t>
            </a:r>
            <a:endParaRPr lang="zh-CN" altLang="en-US" dirty="0"/>
          </a:p>
        </p:txBody>
      </p:sp>
      <p:sp>
        <p:nvSpPr>
          <p:cNvPr id="38" name="文本框 37"/>
          <p:cNvSpPr txBox="1"/>
          <p:nvPr/>
        </p:nvSpPr>
        <p:spPr>
          <a:xfrm>
            <a:off x="6156709" y="1772003"/>
            <a:ext cx="415498" cy="369332"/>
          </a:xfrm>
          <a:prstGeom prst="rect">
            <a:avLst/>
          </a:prstGeom>
          <a:noFill/>
        </p:spPr>
        <p:txBody>
          <a:bodyPr wrap="none" rtlCol="0">
            <a:spAutoFit/>
          </a:bodyPr>
          <a:lstStyle/>
          <a:p>
            <a:r>
              <a:rPr lang="zh-CN" altLang="en-US" dirty="0" smtClean="0"/>
              <a:t>月</a:t>
            </a:r>
            <a:endParaRPr lang="zh-CN" altLang="en-US" dirty="0"/>
          </a:p>
        </p:txBody>
      </p:sp>
      <p:sp>
        <p:nvSpPr>
          <p:cNvPr id="49" name="文本框 48"/>
          <p:cNvSpPr txBox="1"/>
          <p:nvPr/>
        </p:nvSpPr>
        <p:spPr>
          <a:xfrm>
            <a:off x="3277384" y="2116508"/>
            <a:ext cx="532518" cy="369332"/>
          </a:xfrm>
          <a:prstGeom prst="rect">
            <a:avLst/>
          </a:prstGeom>
          <a:noFill/>
        </p:spPr>
        <p:txBody>
          <a:bodyPr wrap="none" rtlCol="0">
            <a:spAutoFit/>
          </a:bodyPr>
          <a:lstStyle/>
          <a:p>
            <a:r>
              <a:rPr lang="en-US" altLang="zh-CN" dirty="0" smtClean="0"/>
              <a:t>4</a:t>
            </a:r>
            <a:r>
              <a:rPr lang="zh-CN" altLang="en-US" dirty="0" smtClean="0"/>
              <a:t>月</a:t>
            </a:r>
            <a:endParaRPr lang="zh-CN" altLang="en-US" dirty="0"/>
          </a:p>
        </p:txBody>
      </p:sp>
      <p:sp>
        <p:nvSpPr>
          <p:cNvPr id="50" name="圆角矩形 49"/>
          <p:cNvSpPr/>
          <p:nvPr/>
        </p:nvSpPr>
        <p:spPr>
          <a:xfrm>
            <a:off x="3776786" y="2182476"/>
            <a:ext cx="406730" cy="25049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1" name="文本框 50"/>
          <p:cNvSpPr txBox="1"/>
          <p:nvPr/>
        </p:nvSpPr>
        <p:spPr>
          <a:xfrm>
            <a:off x="4284265" y="2119367"/>
            <a:ext cx="532518" cy="369332"/>
          </a:xfrm>
          <a:prstGeom prst="rect">
            <a:avLst/>
          </a:prstGeom>
          <a:noFill/>
        </p:spPr>
        <p:txBody>
          <a:bodyPr wrap="none" rtlCol="0">
            <a:spAutoFit/>
          </a:bodyPr>
          <a:lstStyle/>
          <a:p>
            <a:r>
              <a:rPr lang="en-US" altLang="zh-CN" dirty="0"/>
              <a:t>5</a:t>
            </a:r>
            <a:r>
              <a:rPr lang="zh-CN" altLang="en-US" dirty="0" smtClean="0"/>
              <a:t>月</a:t>
            </a:r>
            <a:endParaRPr lang="zh-CN" altLang="en-US" dirty="0"/>
          </a:p>
        </p:txBody>
      </p:sp>
      <p:sp>
        <p:nvSpPr>
          <p:cNvPr id="52" name="圆角矩形 51"/>
          <p:cNvSpPr/>
          <p:nvPr/>
        </p:nvSpPr>
        <p:spPr>
          <a:xfrm>
            <a:off x="4783667" y="2185335"/>
            <a:ext cx="406730" cy="25049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3" name="文本框 52"/>
          <p:cNvSpPr txBox="1"/>
          <p:nvPr/>
        </p:nvSpPr>
        <p:spPr>
          <a:xfrm>
            <a:off x="5341513" y="2123982"/>
            <a:ext cx="532518" cy="369332"/>
          </a:xfrm>
          <a:prstGeom prst="rect">
            <a:avLst/>
          </a:prstGeom>
          <a:noFill/>
        </p:spPr>
        <p:txBody>
          <a:bodyPr wrap="none" rtlCol="0">
            <a:spAutoFit/>
          </a:bodyPr>
          <a:lstStyle/>
          <a:p>
            <a:r>
              <a:rPr lang="en-US" altLang="zh-CN" dirty="0"/>
              <a:t>6</a:t>
            </a:r>
            <a:r>
              <a:rPr lang="zh-CN" altLang="en-US" dirty="0" smtClean="0"/>
              <a:t>月</a:t>
            </a:r>
            <a:endParaRPr lang="zh-CN" altLang="en-US" dirty="0"/>
          </a:p>
        </p:txBody>
      </p:sp>
      <p:sp>
        <p:nvSpPr>
          <p:cNvPr id="54" name="圆角矩形 53"/>
          <p:cNvSpPr/>
          <p:nvPr/>
        </p:nvSpPr>
        <p:spPr>
          <a:xfrm>
            <a:off x="5913170" y="2189950"/>
            <a:ext cx="406730" cy="25049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5" name="文本框 54"/>
          <p:cNvSpPr txBox="1"/>
          <p:nvPr/>
        </p:nvSpPr>
        <p:spPr>
          <a:xfrm>
            <a:off x="7440605" y="2104570"/>
            <a:ext cx="532518" cy="369332"/>
          </a:xfrm>
          <a:prstGeom prst="rect">
            <a:avLst/>
          </a:prstGeom>
          <a:noFill/>
        </p:spPr>
        <p:txBody>
          <a:bodyPr wrap="none" rtlCol="0">
            <a:spAutoFit/>
          </a:bodyPr>
          <a:lstStyle/>
          <a:p>
            <a:r>
              <a:rPr lang="en-US" altLang="zh-CN" dirty="0"/>
              <a:t>8</a:t>
            </a:r>
            <a:r>
              <a:rPr lang="zh-CN" altLang="en-US" dirty="0" smtClean="0"/>
              <a:t>月</a:t>
            </a:r>
            <a:endParaRPr lang="zh-CN" altLang="en-US" dirty="0"/>
          </a:p>
        </p:txBody>
      </p:sp>
      <p:sp>
        <p:nvSpPr>
          <p:cNvPr id="56" name="圆角矩形 55"/>
          <p:cNvSpPr/>
          <p:nvPr/>
        </p:nvSpPr>
        <p:spPr>
          <a:xfrm>
            <a:off x="7940007" y="2170538"/>
            <a:ext cx="406730" cy="25049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7" name="文本框 56"/>
          <p:cNvSpPr txBox="1"/>
          <p:nvPr/>
        </p:nvSpPr>
        <p:spPr>
          <a:xfrm>
            <a:off x="8447486" y="2107429"/>
            <a:ext cx="532518" cy="369332"/>
          </a:xfrm>
          <a:prstGeom prst="rect">
            <a:avLst/>
          </a:prstGeom>
          <a:noFill/>
        </p:spPr>
        <p:txBody>
          <a:bodyPr wrap="none" rtlCol="0">
            <a:spAutoFit/>
          </a:bodyPr>
          <a:lstStyle/>
          <a:p>
            <a:r>
              <a:rPr lang="en-US" altLang="zh-CN" dirty="0"/>
              <a:t>9</a:t>
            </a:r>
            <a:r>
              <a:rPr lang="zh-CN" altLang="en-US" dirty="0" smtClean="0"/>
              <a:t>月</a:t>
            </a:r>
            <a:endParaRPr lang="zh-CN" altLang="en-US" dirty="0"/>
          </a:p>
        </p:txBody>
      </p:sp>
      <p:sp>
        <p:nvSpPr>
          <p:cNvPr id="58" name="圆角矩形 57"/>
          <p:cNvSpPr/>
          <p:nvPr/>
        </p:nvSpPr>
        <p:spPr>
          <a:xfrm>
            <a:off x="8946888" y="2173397"/>
            <a:ext cx="406730" cy="25049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9" name="文本框 58"/>
          <p:cNvSpPr txBox="1"/>
          <p:nvPr/>
        </p:nvSpPr>
        <p:spPr>
          <a:xfrm>
            <a:off x="9505601" y="2104570"/>
            <a:ext cx="649537" cy="369332"/>
          </a:xfrm>
          <a:prstGeom prst="rect">
            <a:avLst/>
          </a:prstGeom>
          <a:noFill/>
        </p:spPr>
        <p:txBody>
          <a:bodyPr wrap="none" rtlCol="0">
            <a:spAutoFit/>
          </a:bodyPr>
          <a:lstStyle/>
          <a:p>
            <a:r>
              <a:rPr lang="en-US" altLang="zh-CN" dirty="0" smtClean="0"/>
              <a:t>10</a:t>
            </a:r>
            <a:r>
              <a:rPr lang="zh-CN" altLang="en-US" dirty="0" smtClean="0"/>
              <a:t>月</a:t>
            </a:r>
            <a:endParaRPr lang="zh-CN" altLang="en-US" dirty="0"/>
          </a:p>
        </p:txBody>
      </p:sp>
      <p:sp>
        <p:nvSpPr>
          <p:cNvPr id="60" name="圆角矩形 59"/>
          <p:cNvSpPr/>
          <p:nvPr/>
        </p:nvSpPr>
        <p:spPr>
          <a:xfrm>
            <a:off x="10077258" y="2170538"/>
            <a:ext cx="406730" cy="25049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1" name="文本框 60"/>
          <p:cNvSpPr txBox="1"/>
          <p:nvPr/>
        </p:nvSpPr>
        <p:spPr>
          <a:xfrm>
            <a:off x="6410984" y="2125945"/>
            <a:ext cx="532518" cy="369332"/>
          </a:xfrm>
          <a:prstGeom prst="rect">
            <a:avLst/>
          </a:prstGeom>
          <a:noFill/>
        </p:spPr>
        <p:txBody>
          <a:bodyPr wrap="none" rtlCol="0">
            <a:spAutoFit/>
          </a:bodyPr>
          <a:lstStyle/>
          <a:p>
            <a:r>
              <a:rPr lang="en-US" altLang="zh-CN" dirty="0"/>
              <a:t>7</a:t>
            </a:r>
            <a:r>
              <a:rPr lang="zh-CN" altLang="en-US" dirty="0" smtClean="0"/>
              <a:t>月</a:t>
            </a:r>
            <a:endParaRPr lang="zh-CN" altLang="en-US" dirty="0"/>
          </a:p>
        </p:txBody>
      </p:sp>
      <p:sp>
        <p:nvSpPr>
          <p:cNvPr id="62" name="圆角矩形 61"/>
          <p:cNvSpPr/>
          <p:nvPr/>
        </p:nvSpPr>
        <p:spPr>
          <a:xfrm>
            <a:off x="6910386" y="2191913"/>
            <a:ext cx="406730" cy="25049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3" name="文本框 62"/>
          <p:cNvSpPr txBox="1"/>
          <p:nvPr/>
        </p:nvSpPr>
        <p:spPr>
          <a:xfrm>
            <a:off x="3266715" y="2467887"/>
            <a:ext cx="1727909" cy="369332"/>
          </a:xfrm>
          <a:prstGeom prst="rect">
            <a:avLst/>
          </a:prstGeom>
          <a:noFill/>
        </p:spPr>
        <p:txBody>
          <a:bodyPr wrap="none" rtlCol="0">
            <a:spAutoFit/>
          </a:bodyPr>
          <a:lstStyle/>
          <a:p>
            <a:r>
              <a:rPr lang="en-US" altLang="zh-CN" dirty="0"/>
              <a:t>2</a:t>
            </a:r>
            <a:r>
              <a:rPr lang="en-US" altLang="zh-CN" dirty="0" smtClean="0"/>
              <a:t>. </a:t>
            </a:r>
            <a:r>
              <a:rPr lang="zh-CN" altLang="en-US" dirty="0" smtClean="0"/>
              <a:t>制冷机</a:t>
            </a:r>
            <a:r>
              <a:rPr lang="zh-CN" altLang="en-US" dirty="0"/>
              <a:t>组</a:t>
            </a:r>
            <a:r>
              <a:rPr lang="en-US" altLang="zh-CN" dirty="0" smtClean="0"/>
              <a:t>COP</a:t>
            </a:r>
            <a:endParaRPr lang="zh-CN" altLang="en-US" dirty="0"/>
          </a:p>
        </p:txBody>
      </p:sp>
      <p:sp>
        <p:nvSpPr>
          <p:cNvPr id="64" name="圆角矩形 63"/>
          <p:cNvSpPr/>
          <p:nvPr/>
        </p:nvSpPr>
        <p:spPr>
          <a:xfrm>
            <a:off x="4950067" y="2544962"/>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5" name="文本框 64"/>
              <p:cNvSpPr txBox="1"/>
              <p:nvPr/>
            </p:nvSpPr>
            <p:spPr>
              <a:xfrm>
                <a:off x="3270844" y="2812392"/>
                <a:ext cx="2191306" cy="369332"/>
              </a:xfrm>
              <a:prstGeom prst="rect">
                <a:avLst/>
              </a:prstGeom>
              <a:noFill/>
            </p:spPr>
            <p:txBody>
              <a:bodyPr wrap="none" rtlCol="0">
                <a:spAutoFit/>
              </a:bodyPr>
              <a:lstStyle/>
              <a:p>
                <a:r>
                  <a:rPr lang="en-US" altLang="zh-CN" dirty="0"/>
                  <a:t>3</a:t>
                </a:r>
                <a:r>
                  <a:rPr lang="en-US" altLang="zh-CN" dirty="0" smtClean="0"/>
                  <a:t>. </a:t>
                </a:r>
                <a:r>
                  <a:rPr lang="zh-CN" altLang="en-US" dirty="0" smtClean="0"/>
                  <a:t>制冷机工作电压</a:t>
                </a:r>
                <a14:m>
                  <m:oMath xmlns:m="http://schemas.openxmlformats.org/officeDocument/2006/math">
                    <m:r>
                      <a:rPr lang="en-US" altLang="zh-CN" b="0" i="1" smtClean="0">
                        <a:latin typeface="Cambria Math" panose="02040503050406030204" pitchFamily="18" charset="0"/>
                      </a:rPr>
                      <m:t>𝑈</m:t>
                    </m:r>
                  </m:oMath>
                </a14:m>
                <a:endParaRPr lang="zh-CN" altLang="en-US" dirty="0"/>
              </a:p>
            </p:txBody>
          </p:sp>
        </mc:Choice>
        <mc:Fallback xmlns="">
          <p:sp>
            <p:nvSpPr>
              <p:cNvPr id="65" name="文本框 64"/>
              <p:cNvSpPr txBox="1">
                <a:spLocks noRot="1" noChangeAspect="1" noMove="1" noResize="1" noEditPoints="1" noAdjustHandles="1" noChangeArrowheads="1" noChangeShapeType="1" noTextEdit="1"/>
              </p:cNvSpPr>
              <p:nvPr/>
            </p:nvSpPr>
            <p:spPr>
              <a:xfrm>
                <a:off x="3270844" y="2812392"/>
                <a:ext cx="2191306" cy="369332"/>
              </a:xfrm>
              <a:prstGeom prst="rect">
                <a:avLst/>
              </a:prstGeom>
              <a:blipFill rotWithShape="0">
                <a:blip r:embed="rId2"/>
                <a:stretch>
                  <a:fillRect l="-2507" t="-13115" b="-26230"/>
                </a:stretch>
              </a:blipFill>
            </p:spPr>
            <p:txBody>
              <a:bodyPr/>
              <a:lstStyle/>
              <a:p>
                <a:r>
                  <a:rPr lang="zh-CN" altLang="en-US">
                    <a:noFill/>
                  </a:rPr>
                  <a:t> </a:t>
                </a:r>
              </a:p>
            </p:txBody>
          </p:sp>
        </mc:Fallback>
      </mc:AlternateContent>
      <p:sp>
        <p:nvSpPr>
          <p:cNvPr id="66" name="圆角矩形 65"/>
          <p:cNvSpPr/>
          <p:nvPr/>
        </p:nvSpPr>
        <p:spPr>
          <a:xfrm>
            <a:off x="5425293" y="2900192"/>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380</a:t>
            </a:r>
            <a:endParaRPr lang="zh-CN" altLang="en-US" dirty="0"/>
          </a:p>
        </p:txBody>
      </p:sp>
      <mc:AlternateContent xmlns:mc="http://schemas.openxmlformats.org/markup-compatibility/2006" xmlns:a14="http://schemas.microsoft.com/office/drawing/2010/main">
        <mc:Choice Requires="a14">
          <p:sp>
            <p:nvSpPr>
              <p:cNvPr id="67" name="文本框 66"/>
              <p:cNvSpPr txBox="1"/>
              <p:nvPr/>
            </p:nvSpPr>
            <p:spPr>
              <a:xfrm>
                <a:off x="6175920" y="2814231"/>
                <a:ext cx="38914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oMath>
                  </m:oMathPara>
                </a14:m>
                <a:endParaRPr lang="zh-CN" altLang="en-US" dirty="0"/>
              </a:p>
            </p:txBody>
          </p:sp>
        </mc:Choice>
        <mc:Fallback xmlns="">
          <p:sp>
            <p:nvSpPr>
              <p:cNvPr id="67" name="文本框 66"/>
              <p:cNvSpPr txBox="1">
                <a:spLocks noRot="1" noChangeAspect="1" noMove="1" noResize="1" noEditPoints="1" noAdjustHandles="1" noChangeArrowheads="1" noChangeShapeType="1" noTextEdit="1"/>
              </p:cNvSpPr>
              <p:nvPr/>
            </p:nvSpPr>
            <p:spPr>
              <a:xfrm>
                <a:off x="6175920" y="2814231"/>
                <a:ext cx="389145" cy="36933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p:cNvSpPr txBox="1"/>
              <p:nvPr/>
            </p:nvSpPr>
            <p:spPr>
              <a:xfrm>
                <a:off x="3270844" y="3145525"/>
                <a:ext cx="2199064" cy="369332"/>
              </a:xfrm>
              <a:prstGeom prst="rect">
                <a:avLst/>
              </a:prstGeom>
              <a:noFill/>
            </p:spPr>
            <p:txBody>
              <a:bodyPr wrap="none" rtlCol="0">
                <a:spAutoFit/>
              </a:bodyPr>
              <a:lstStyle/>
              <a:p>
                <a:r>
                  <a:rPr lang="en-US" altLang="zh-CN" dirty="0"/>
                  <a:t>4</a:t>
                </a:r>
                <a:r>
                  <a:rPr lang="en-US" altLang="zh-CN" dirty="0" smtClean="0"/>
                  <a:t>. </a:t>
                </a:r>
                <a:r>
                  <a:rPr lang="zh-CN" altLang="en-US" dirty="0" smtClean="0"/>
                  <a:t>制冷机能耗</a:t>
                </a:r>
                <a:r>
                  <a:rPr lang="zh-CN" altLang="en-US" dirty="0"/>
                  <a:t>比例</a:t>
                </a:r>
                <a:r>
                  <a:rPr lang="zh-CN" altLang="en-US" dirty="0" smtClean="0"/>
                  <a:t> </a:t>
                </a:r>
                <a14:m>
                  <m:oMath xmlns:m="http://schemas.openxmlformats.org/officeDocument/2006/math">
                    <m:r>
                      <a:rPr lang="zh-CN" altLang="en-US" i="1" smtClean="0">
                        <a:latin typeface="Cambria Math" panose="02040503050406030204" pitchFamily="18" charset="0"/>
                      </a:rPr>
                      <m:t>𝜁</m:t>
                    </m:r>
                  </m:oMath>
                </a14:m>
                <a:endParaRPr lang="zh-CN" altLang="en-US" dirty="0"/>
              </a:p>
            </p:txBody>
          </p:sp>
        </mc:Choice>
        <mc:Fallback xmlns="">
          <p:sp>
            <p:nvSpPr>
              <p:cNvPr id="68" name="文本框 67"/>
              <p:cNvSpPr txBox="1">
                <a:spLocks noRot="1" noChangeAspect="1" noMove="1" noResize="1" noEditPoints="1" noAdjustHandles="1" noChangeArrowheads="1" noChangeShapeType="1" noTextEdit="1"/>
              </p:cNvSpPr>
              <p:nvPr/>
            </p:nvSpPr>
            <p:spPr>
              <a:xfrm>
                <a:off x="3270844" y="3145525"/>
                <a:ext cx="2199064" cy="369332"/>
              </a:xfrm>
              <a:prstGeom prst="rect">
                <a:avLst/>
              </a:prstGeom>
              <a:blipFill rotWithShape="0">
                <a:blip r:embed="rId4"/>
                <a:stretch>
                  <a:fillRect l="-2500" t="-14754" b="-26230"/>
                </a:stretch>
              </a:blipFill>
            </p:spPr>
            <p:txBody>
              <a:bodyPr/>
              <a:lstStyle/>
              <a:p>
                <a:r>
                  <a:rPr lang="zh-CN" altLang="en-US">
                    <a:noFill/>
                  </a:rPr>
                  <a:t> </a:t>
                </a:r>
              </a:p>
            </p:txBody>
          </p:sp>
        </mc:Fallback>
      </mc:AlternateContent>
      <p:sp>
        <p:nvSpPr>
          <p:cNvPr id="69" name="圆角矩形 68"/>
          <p:cNvSpPr/>
          <p:nvPr/>
        </p:nvSpPr>
        <p:spPr>
          <a:xfrm>
            <a:off x="5433493" y="3231486"/>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71" name="文本框 70"/>
              <p:cNvSpPr txBox="1"/>
              <p:nvPr/>
            </p:nvSpPr>
            <p:spPr>
              <a:xfrm>
                <a:off x="3275292" y="3524306"/>
                <a:ext cx="2737801" cy="369332"/>
              </a:xfrm>
              <a:prstGeom prst="rect">
                <a:avLst/>
              </a:prstGeom>
              <a:noFill/>
            </p:spPr>
            <p:txBody>
              <a:bodyPr wrap="none" rtlCol="0">
                <a:spAutoFit/>
              </a:bodyPr>
              <a:lstStyle/>
              <a:p>
                <a:r>
                  <a:rPr lang="en-US" altLang="zh-CN" dirty="0"/>
                  <a:t>5</a:t>
                </a:r>
                <a:r>
                  <a:rPr lang="en-US" altLang="zh-CN" dirty="0" smtClean="0"/>
                  <a:t>. </a:t>
                </a:r>
                <a:r>
                  <a:rPr lang="zh-CN" altLang="en-US" dirty="0" smtClean="0"/>
                  <a:t>空调系统耗电量计算</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𝑐</m:t>
                        </m:r>
                      </m:sub>
                    </m:sSub>
                  </m:oMath>
                </a14:m>
                <a:endParaRPr lang="zh-CN" altLang="en-US" dirty="0"/>
              </a:p>
            </p:txBody>
          </p:sp>
        </mc:Choice>
        <mc:Fallback xmlns="">
          <p:sp>
            <p:nvSpPr>
              <p:cNvPr id="71" name="文本框 70"/>
              <p:cNvSpPr txBox="1">
                <a:spLocks noRot="1" noChangeAspect="1" noMove="1" noResize="1" noEditPoints="1" noAdjustHandles="1" noChangeArrowheads="1" noChangeShapeType="1" noTextEdit="1"/>
              </p:cNvSpPr>
              <p:nvPr/>
            </p:nvSpPr>
            <p:spPr>
              <a:xfrm>
                <a:off x="3275292" y="3524306"/>
                <a:ext cx="2737801" cy="369332"/>
              </a:xfrm>
              <a:prstGeom prst="rect">
                <a:avLst/>
              </a:prstGeom>
              <a:blipFill rotWithShape="0">
                <a:blip r:embed="rId5"/>
                <a:stretch>
                  <a:fillRect l="-1782" t="-13115" b="-26230"/>
                </a:stretch>
              </a:blipFill>
            </p:spPr>
            <p:txBody>
              <a:bodyPr/>
              <a:lstStyle/>
              <a:p>
                <a:r>
                  <a:rPr lang="zh-CN" altLang="en-US">
                    <a:noFill/>
                  </a:rPr>
                  <a:t> </a:t>
                </a:r>
              </a:p>
            </p:txBody>
          </p:sp>
        </mc:Fallback>
      </mc:AlternateContent>
      <p:sp>
        <p:nvSpPr>
          <p:cNvPr id="72" name="文本框 71"/>
          <p:cNvSpPr txBox="1"/>
          <p:nvPr/>
        </p:nvSpPr>
        <p:spPr>
          <a:xfrm>
            <a:off x="6387484" y="3480731"/>
            <a:ext cx="1107996" cy="369332"/>
          </a:xfrm>
          <a:prstGeom prst="rect">
            <a:avLst/>
          </a:prstGeom>
          <a:noFill/>
          <a:ln>
            <a:solidFill>
              <a:schemeClr val="tx1"/>
            </a:solidFill>
          </a:ln>
        </p:spPr>
        <p:txBody>
          <a:bodyPr wrap="none" rtlCol="0">
            <a:spAutoFit/>
          </a:bodyPr>
          <a:lstStyle/>
          <a:p>
            <a:r>
              <a:rPr lang="zh-CN" altLang="en-US" dirty="0" smtClean="0"/>
              <a:t>进行计算</a:t>
            </a:r>
            <a:endParaRPr lang="zh-CN" altLang="en-US" dirty="0"/>
          </a:p>
        </p:txBody>
      </p:sp>
      <p:sp>
        <p:nvSpPr>
          <p:cNvPr id="6" name="文本框 5"/>
          <p:cNvSpPr txBox="1"/>
          <p:nvPr/>
        </p:nvSpPr>
        <p:spPr>
          <a:xfrm>
            <a:off x="6992383" y="1683642"/>
            <a:ext cx="4022255" cy="369332"/>
          </a:xfrm>
          <a:prstGeom prst="rect">
            <a:avLst/>
          </a:prstGeom>
          <a:noFill/>
        </p:spPr>
        <p:txBody>
          <a:bodyPr wrap="none" rtlCol="0">
            <a:spAutoFit/>
          </a:bodyPr>
          <a:lstStyle/>
          <a:p>
            <a:r>
              <a:rPr lang="zh-CN" altLang="en-US" dirty="0" smtClean="0">
                <a:solidFill>
                  <a:srgbClr val="FF0000"/>
                </a:solidFill>
              </a:rPr>
              <a:t>说明：空调期输入</a:t>
            </a:r>
            <a:r>
              <a:rPr lang="en-US" altLang="zh-CN" dirty="0" smtClean="0">
                <a:solidFill>
                  <a:srgbClr val="FF0000"/>
                </a:solidFill>
              </a:rPr>
              <a:t>X-Y</a:t>
            </a:r>
            <a:r>
              <a:rPr lang="zh-CN" altLang="en-US" dirty="0" smtClean="0">
                <a:solidFill>
                  <a:srgbClr val="FF0000"/>
                </a:solidFill>
              </a:rPr>
              <a:t>月，则出现</a:t>
            </a:r>
            <a:r>
              <a:rPr lang="en-US" altLang="zh-CN" dirty="0" smtClean="0">
                <a:solidFill>
                  <a:srgbClr val="FF0000"/>
                </a:solidFill>
              </a:rPr>
              <a:t>X-Y</a:t>
            </a:r>
            <a:r>
              <a:rPr lang="zh-CN" altLang="en-US" dirty="0" smtClean="0">
                <a:solidFill>
                  <a:srgbClr val="FF0000"/>
                </a:solidFill>
              </a:rPr>
              <a:t>月</a:t>
            </a:r>
            <a:endParaRPr lang="zh-CN" altLang="en-US" dirty="0">
              <a:solidFill>
                <a:srgbClr val="FF0000"/>
              </a:solidFill>
            </a:endParaRPr>
          </a:p>
        </p:txBody>
      </p:sp>
      <p:sp>
        <p:nvSpPr>
          <p:cNvPr id="70" name="文本框 69"/>
          <p:cNvSpPr txBox="1"/>
          <p:nvPr/>
        </p:nvSpPr>
        <p:spPr>
          <a:xfrm>
            <a:off x="6651485" y="2821059"/>
            <a:ext cx="3898824" cy="369332"/>
          </a:xfrm>
          <a:prstGeom prst="rect">
            <a:avLst/>
          </a:prstGeom>
          <a:noFill/>
        </p:spPr>
        <p:txBody>
          <a:bodyPr wrap="none" rtlCol="0">
            <a:spAutoFit/>
          </a:bodyPr>
          <a:lstStyle/>
          <a:p>
            <a:r>
              <a:rPr lang="en-US" altLang="zh-CN" dirty="0" smtClean="0">
                <a:solidFill>
                  <a:srgbClr val="FF0000"/>
                </a:solidFill>
              </a:rPr>
              <a:t>380V</a:t>
            </a:r>
            <a:r>
              <a:rPr lang="zh-CN" altLang="en-US" dirty="0" smtClean="0">
                <a:solidFill>
                  <a:srgbClr val="FF0000"/>
                </a:solidFill>
              </a:rPr>
              <a:t>不可输入，但应在输入框中显示</a:t>
            </a:r>
            <a:endParaRPr lang="zh-CN" altLang="en-US" dirty="0">
              <a:solidFill>
                <a:srgbClr val="FF0000"/>
              </a:solidFill>
            </a:endParaRPr>
          </a:p>
        </p:txBody>
      </p:sp>
      <p:sp>
        <p:nvSpPr>
          <p:cNvPr id="73" name="文本框 72"/>
          <p:cNvSpPr txBox="1"/>
          <p:nvPr/>
        </p:nvSpPr>
        <p:spPr>
          <a:xfrm>
            <a:off x="7695296" y="3237843"/>
            <a:ext cx="2492990" cy="369332"/>
          </a:xfrm>
          <a:prstGeom prst="rect">
            <a:avLst/>
          </a:prstGeom>
          <a:noFill/>
        </p:spPr>
        <p:txBody>
          <a:bodyPr wrap="none" rtlCol="0">
            <a:spAutoFit/>
          </a:bodyPr>
          <a:lstStyle/>
          <a:p>
            <a:r>
              <a:rPr lang="zh-CN" altLang="en-US" dirty="0" smtClean="0">
                <a:solidFill>
                  <a:srgbClr val="FF0000"/>
                </a:solidFill>
              </a:rPr>
              <a:t>带框的文字均为按钮类</a:t>
            </a:r>
            <a:endParaRPr lang="zh-CN" altLang="en-US" dirty="0">
              <a:solidFill>
                <a:srgbClr val="FF0000"/>
              </a:solidFill>
            </a:endParaRPr>
          </a:p>
        </p:txBody>
      </p:sp>
      <p:sp>
        <p:nvSpPr>
          <p:cNvPr id="74" name="文本框 73"/>
          <p:cNvSpPr txBox="1"/>
          <p:nvPr/>
        </p:nvSpPr>
        <p:spPr>
          <a:xfrm>
            <a:off x="3779310" y="1034725"/>
            <a:ext cx="1800493" cy="369332"/>
          </a:xfrm>
          <a:prstGeom prst="rect">
            <a:avLst/>
          </a:prstGeom>
          <a:noFill/>
        </p:spPr>
        <p:txBody>
          <a:bodyPr wrap="none" rtlCol="0">
            <a:spAutoFit/>
          </a:bodyPr>
          <a:lstStyle/>
          <a:p>
            <a:r>
              <a:rPr lang="zh-CN" altLang="en-US" dirty="0" smtClean="0"/>
              <a:t>根据冷指标计算</a:t>
            </a:r>
            <a:endParaRPr lang="zh-CN" altLang="en-US" dirty="0"/>
          </a:p>
        </p:txBody>
      </p:sp>
      <p:sp>
        <p:nvSpPr>
          <p:cNvPr id="75" name="流程图: 联系 74"/>
          <p:cNvSpPr/>
          <p:nvPr/>
        </p:nvSpPr>
        <p:spPr>
          <a:xfrm>
            <a:off x="3722007" y="1164223"/>
            <a:ext cx="122830" cy="12283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6" name="文本框 75"/>
          <p:cNvSpPr txBox="1"/>
          <p:nvPr/>
        </p:nvSpPr>
        <p:spPr>
          <a:xfrm>
            <a:off x="6651485" y="1034725"/>
            <a:ext cx="2262158" cy="369332"/>
          </a:xfrm>
          <a:prstGeom prst="rect">
            <a:avLst/>
          </a:prstGeom>
          <a:noFill/>
        </p:spPr>
        <p:txBody>
          <a:bodyPr wrap="none" rtlCol="0">
            <a:spAutoFit/>
          </a:bodyPr>
          <a:lstStyle/>
          <a:p>
            <a:r>
              <a:rPr lang="zh-CN" altLang="en-US" dirty="0" smtClean="0"/>
              <a:t>根据各月冷负荷计算</a:t>
            </a:r>
            <a:endParaRPr lang="zh-CN" altLang="en-US" dirty="0"/>
          </a:p>
        </p:txBody>
      </p:sp>
      <p:sp>
        <p:nvSpPr>
          <p:cNvPr id="77" name="流程图: 联系 76"/>
          <p:cNvSpPr/>
          <p:nvPr/>
        </p:nvSpPr>
        <p:spPr>
          <a:xfrm>
            <a:off x="6594182" y="1164223"/>
            <a:ext cx="122830" cy="12283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圆角矩形 6"/>
          <p:cNvSpPr/>
          <p:nvPr/>
        </p:nvSpPr>
        <p:spPr>
          <a:xfrm>
            <a:off x="6507967" y="990850"/>
            <a:ext cx="2433823" cy="4210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217786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solidFill>
                  <a:schemeClr val="bg2">
                    <a:lumMod val="75000"/>
                  </a:schemeClr>
                </a:solidFill>
              </a:rPr>
              <a:t>方阵</a:t>
            </a:r>
            <a:r>
              <a:rPr lang="zh-CN" altLang="en-US" dirty="0" smtClean="0">
                <a:solidFill>
                  <a:schemeClr val="bg2">
                    <a:lumMod val="75000"/>
                  </a:schemeClr>
                </a:solidFill>
              </a:rPr>
              <a:t>面太阳辐照量计算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计算各月发电盈亏量</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11" name="文本框 10"/>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mc:AlternateContent xmlns:mc="http://schemas.openxmlformats.org/markup-compatibility/2006" xmlns:a14="http://schemas.microsoft.com/office/drawing/2010/main">
        <mc:Choice Requires="a14">
          <p:sp>
            <p:nvSpPr>
              <p:cNvPr id="2" name="文本框 1"/>
              <p:cNvSpPr txBox="1"/>
              <p:nvPr/>
            </p:nvSpPr>
            <p:spPr>
              <a:xfrm>
                <a:off x="3263314" y="1046921"/>
                <a:ext cx="1236813" cy="646331"/>
              </a:xfrm>
              <a:prstGeom prst="rect">
                <a:avLst/>
              </a:prstGeom>
              <a:noFill/>
            </p:spPr>
            <p:txBody>
              <a:bodyPr wrap="none" rtlCol="0">
                <a:spAutoFit/>
              </a:bodyPr>
              <a:lstStyle/>
              <a:p>
                <a:r>
                  <a:rPr lang="zh-CN" altLang="en-US" dirty="0" smtClean="0"/>
                  <a:t>请输入：</a:t>
                </a:r>
                <a:endParaRPr lang="en-US" altLang="zh-CN" dirty="0" smtClean="0"/>
              </a:p>
              <a:p>
                <a:r>
                  <a:rPr lang="en-US" altLang="zh-CN" dirty="0" smtClean="0"/>
                  <a:t>1. </a:t>
                </a:r>
                <a:r>
                  <a:rPr lang="zh-CN" altLang="en-US" dirty="0" smtClean="0"/>
                  <a:t>冷指标</a:t>
                </a:r>
                <a14:m>
                  <m:oMath xmlns:m="http://schemas.openxmlformats.org/officeDocument/2006/math">
                    <m:r>
                      <a:rPr lang="en-US" altLang="zh-CN" b="0" i="1" smtClean="0">
                        <a:latin typeface="Cambria Math" panose="02040503050406030204" pitchFamily="18" charset="0"/>
                      </a:rPr>
                      <m:t>𝑞</m:t>
                    </m:r>
                  </m:oMath>
                </a14:m>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3263314" y="1046921"/>
                <a:ext cx="1236813" cy="646331"/>
              </a:xfrm>
              <a:prstGeom prst="rect">
                <a:avLst/>
              </a:prstGeom>
              <a:blipFill rotWithShape="0">
                <a:blip r:embed="rId2"/>
                <a:stretch>
                  <a:fillRect l="-3941" t="-8491" b="-15094"/>
                </a:stretch>
              </a:blipFill>
            </p:spPr>
            <p:txBody>
              <a:bodyPr/>
              <a:lstStyle/>
              <a:p>
                <a:r>
                  <a:rPr lang="zh-CN" altLang="en-US">
                    <a:noFill/>
                  </a:rPr>
                  <a:t> </a:t>
                </a:r>
              </a:p>
            </p:txBody>
          </p:sp>
        </mc:Fallback>
      </mc:AlternateContent>
      <p:sp>
        <p:nvSpPr>
          <p:cNvPr id="12" name="圆角矩形 11"/>
          <p:cNvSpPr/>
          <p:nvPr/>
        </p:nvSpPr>
        <p:spPr>
          <a:xfrm>
            <a:off x="4599575" y="1370086"/>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文本框 14"/>
              <p:cNvSpPr txBox="1"/>
              <p:nvPr/>
            </p:nvSpPr>
            <p:spPr>
              <a:xfrm>
                <a:off x="5450871" y="1288849"/>
                <a:ext cx="8698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cs typeface="Times New Roman" panose="02020603050405020304" pitchFamily="18" charset="0"/>
                        </a:rPr>
                        <m:t>W</m:t>
                      </m:r>
                      <m:r>
                        <a:rPr lang="en-US" altLang="zh-CN">
                          <a:latin typeface="Cambria Math" panose="02040503050406030204" pitchFamily="18" charset="0"/>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𝑚</m:t>
                          </m:r>
                        </m:e>
                        <m:sup>
                          <m:r>
                            <a:rPr lang="en-US" altLang="zh-CN" i="1">
                              <a:latin typeface="Cambria Math" panose="02040503050406030204" pitchFamily="18" charset="0"/>
                              <a:cs typeface="Times New Roman" panose="02020603050405020304" pitchFamily="18" charset="0"/>
                            </a:rPr>
                            <m:t>2</m:t>
                          </m:r>
                        </m:sup>
                      </m:sSup>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5450871" y="1288849"/>
                <a:ext cx="869854" cy="369332"/>
              </a:xfrm>
              <a:prstGeom prst="rect">
                <a:avLst/>
              </a:prstGeom>
              <a:blipFill rotWithShape="0">
                <a:blip r:embed="rId3"/>
                <a:stretch>
                  <a:fillRect b="-13115"/>
                </a:stretch>
              </a:blipFill>
            </p:spPr>
            <p:txBody>
              <a:bodyPr/>
              <a:lstStyle/>
              <a:p>
                <a:r>
                  <a:rPr lang="zh-CN" altLang="en-US">
                    <a:noFill/>
                  </a:rPr>
                  <a:t> </a:t>
                </a:r>
              </a:p>
            </p:txBody>
          </p:sp>
        </mc:Fallback>
      </mc:AlternateContent>
      <p:sp>
        <p:nvSpPr>
          <p:cNvPr id="17" name="文本框 16"/>
          <p:cNvSpPr txBox="1"/>
          <p:nvPr/>
        </p:nvSpPr>
        <p:spPr>
          <a:xfrm>
            <a:off x="6421394" y="1288849"/>
            <a:ext cx="646331" cy="369332"/>
          </a:xfrm>
          <a:prstGeom prst="rect">
            <a:avLst/>
          </a:prstGeom>
          <a:noFill/>
        </p:spPr>
        <p:txBody>
          <a:bodyPr wrap="none" rtlCol="0">
            <a:spAutoFit/>
          </a:bodyPr>
          <a:lstStyle/>
          <a:p>
            <a:r>
              <a:rPr lang="zh-CN" altLang="en-US" dirty="0" smtClean="0"/>
              <a:t>注：</a:t>
            </a:r>
            <a:endParaRPr lang="zh-CN" altLang="en-US" dirty="0"/>
          </a:p>
        </p:txBody>
      </p:sp>
      <p:sp>
        <p:nvSpPr>
          <p:cNvPr id="18" name="矩形 17"/>
          <p:cNvSpPr/>
          <p:nvPr/>
        </p:nvSpPr>
        <p:spPr>
          <a:xfrm>
            <a:off x="6816208" y="1288849"/>
            <a:ext cx="5262061" cy="646331"/>
          </a:xfrm>
          <a:prstGeom prst="rect">
            <a:avLst/>
          </a:prstGeom>
        </p:spPr>
        <p:txBody>
          <a:bodyPr wrap="square">
            <a:spAutoFit/>
          </a:bodyPr>
          <a:lstStyle/>
          <a:p>
            <a:pPr algn="just">
              <a:spcAft>
                <a:spcPts val="0"/>
              </a:spcAft>
            </a:pPr>
            <a:r>
              <a:rPr lang="zh-CN" altLang="en-US" kern="100" dirty="0" smtClean="0">
                <a:latin typeface="Calibri" panose="020F0502020204030204" pitchFamily="34" charset="0"/>
                <a:cs typeface="Times New Roman" panose="02020603050405020304" pitchFamily="18" charset="0"/>
              </a:rPr>
              <a:t>建议</a:t>
            </a:r>
            <a:r>
              <a:rPr lang="zh-CN" altLang="zh-CN" kern="100" dirty="0" smtClean="0">
                <a:latin typeface="Calibri" panose="020F0502020204030204" pitchFamily="34" charset="0"/>
                <a:cs typeface="Times New Roman" panose="02020603050405020304" pitchFamily="18" charset="0"/>
              </a:rPr>
              <a:t>冷</a:t>
            </a:r>
            <a:r>
              <a:rPr lang="zh-CN" altLang="zh-CN" kern="100" dirty="0">
                <a:latin typeface="Calibri" panose="020F0502020204030204" pitchFamily="34" charset="0"/>
                <a:cs typeface="Times New Roman" panose="02020603050405020304" pitchFamily="18" charset="0"/>
              </a:rPr>
              <a:t>指标</a:t>
            </a:r>
            <a:r>
              <a:rPr lang="zh-CN" altLang="zh-CN" kern="100" dirty="0" smtClean="0">
                <a:latin typeface="Calibri" panose="020F0502020204030204" pitchFamily="34" charset="0"/>
                <a:cs typeface="Times New Roman" panose="02020603050405020304" pitchFamily="18" charset="0"/>
              </a:rPr>
              <a:t>按</a:t>
            </a:r>
            <a:r>
              <a:rPr lang="en-US" altLang="zh-CN" kern="100" dirty="0" smtClean="0">
                <a:latin typeface="Calibri" panose="020F0502020204030204" pitchFamily="34" charset="0"/>
                <a:cs typeface="Times New Roman" panose="02020603050405020304" pitchFamily="18" charset="0"/>
              </a:rPr>
              <a:t>15K519</a:t>
            </a:r>
            <a:r>
              <a:rPr lang="zh-CN" altLang="zh-CN" kern="100" dirty="0" smtClean="0">
                <a:latin typeface="Calibri" panose="020F0502020204030204" pitchFamily="34" charset="0"/>
                <a:cs typeface="Times New Roman" panose="02020603050405020304" pitchFamily="18" charset="0"/>
              </a:rPr>
              <a:t>《暖通空调设计常用数据》</a:t>
            </a:r>
            <a:r>
              <a:rPr lang="zh-CN" altLang="en-US" kern="100" dirty="0" smtClean="0">
                <a:latin typeface="Calibri" panose="020F0502020204030204" pitchFamily="34" charset="0"/>
                <a:cs typeface="Times New Roman" panose="02020603050405020304" pitchFamily="18" charset="0"/>
              </a:rPr>
              <a:t>表</a:t>
            </a:r>
            <a:r>
              <a:rPr lang="en-US" altLang="zh-CN" kern="100" dirty="0" smtClean="0">
                <a:latin typeface="Calibri" panose="020F0502020204030204" pitchFamily="34" charset="0"/>
                <a:cs typeface="Times New Roman" panose="02020603050405020304" pitchFamily="18" charset="0"/>
              </a:rPr>
              <a:t>5.1.2 </a:t>
            </a:r>
            <a:r>
              <a:rPr lang="zh-CN" altLang="en-US" kern="100" dirty="0" smtClean="0">
                <a:latin typeface="Calibri" panose="020F0502020204030204" pitchFamily="34" charset="0"/>
                <a:cs typeface="Times New Roman" panose="02020603050405020304" pitchFamily="18" charset="0"/>
              </a:rPr>
              <a:t>夏、冬季空调冷热负荷指标值选取</a:t>
            </a:r>
            <a:endParaRPr lang="zh-CN" altLang="zh-CN" kern="100" dirty="0">
              <a:latin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21" name="表格 20"/>
              <p:cNvGraphicFramePr>
                <a:graphicFrameLocks noGrp="1"/>
              </p:cNvGraphicFramePr>
              <p:nvPr/>
            </p:nvGraphicFramePr>
            <p:xfrm>
              <a:off x="6620590" y="2293886"/>
              <a:ext cx="5275088" cy="2687548"/>
            </p:xfrm>
            <a:graphic>
              <a:graphicData uri="http://schemas.openxmlformats.org/drawingml/2006/table">
                <a:tbl>
                  <a:tblPr/>
                  <a:tblGrid>
                    <a:gridCol w="2212134"/>
                    <a:gridCol w="1531477"/>
                    <a:gridCol w="1531477"/>
                  </a:tblGrid>
                  <a:tr h="535060">
                    <a:tc>
                      <a:txBody>
                        <a:bodyPr/>
                        <a:lstStyle/>
                        <a:p>
                          <a:pPr algn="ctr" fontAlgn="ctr"/>
                          <a:r>
                            <a:rPr lang="zh-CN" altLang="en-US" sz="1600" b="0" i="0" u="none" strike="noStrike" dirty="0">
                              <a:solidFill>
                                <a:srgbClr val="000000"/>
                              </a:solidFill>
                              <a:effectLst/>
                              <a:latin typeface="宋体" panose="02010600030101010101" pitchFamily="2" charset="-122"/>
                              <a:ea typeface="宋体" panose="02010600030101010101" pitchFamily="2" charset="-122"/>
                            </a:rPr>
                            <a:t>建筑物类型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0" i="0" u="none" strike="noStrike" dirty="0" smtClean="0">
                              <a:solidFill>
                                <a:srgbClr val="000000"/>
                              </a:solidFill>
                              <a:effectLst/>
                              <a:latin typeface="宋体" panose="02010600030101010101" pitchFamily="2" charset="-122"/>
                              <a:ea typeface="宋体" panose="02010600030101010101" pitchFamily="2" charset="-122"/>
                            </a:rPr>
                            <a:t>热指标</a:t>
                          </a:r>
                          <a:br>
                            <a:rPr lang="zh-CN" altLang="en-US" sz="1600" b="0" i="0" u="none" strike="noStrike" dirty="0" smtClean="0">
                              <a:solidFill>
                                <a:srgbClr val="000000"/>
                              </a:solidFill>
                              <a:effectLst/>
                              <a:latin typeface="宋体" panose="02010600030101010101" pitchFamily="2" charset="-122"/>
                              <a:ea typeface="宋体" panose="02010600030101010101" pitchFamily="2" charset="-122"/>
                            </a:rPr>
                          </a:br>
                          <a14:m>
                            <m:oMathPara xmlns:m="http://schemas.openxmlformats.org/officeDocument/2006/math">
                              <m:oMathParaPr>
                                <m:jc m:val="centerGroup"/>
                              </m:oMathParaPr>
                              <m:oMath xmlns:m="http://schemas.openxmlformats.org/officeDocument/2006/math">
                                <m:d>
                                  <m:dPr>
                                    <m:ctrlPr>
                                      <a:rPr lang="en-US" altLang="zh-CN" sz="1600" b="0" i="1" u="none" strike="noStrike" smtClean="0">
                                        <a:solidFill>
                                          <a:srgbClr val="000000"/>
                                        </a:solidFill>
                                        <a:effectLst/>
                                        <a:latin typeface="Cambria Math" panose="02040503050406030204" pitchFamily="18" charset="0"/>
                                        <a:ea typeface="宋体" panose="02010600030101010101" pitchFamily="2" charset="-122"/>
                                      </a:rPr>
                                    </m:ctrlPr>
                                  </m:dPr>
                                  <m:e>
                                    <m:r>
                                      <a:rPr lang="en-US" altLang="zh-CN" sz="1600" b="0" i="1" u="none" strike="noStrike" smtClean="0">
                                        <a:solidFill>
                                          <a:srgbClr val="000000"/>
                                        </a:solidFill>
                                        <a:effectLst/>
                                        <a:latin typeface="Cambria Math" panose="02040503050406030204" pitchFamily="18" charset="0"/>
                                        <a:ea typeface="+mn-ea"/>
                                      </a:rPr>
                                      <m:t>𝑊</m:t>
                                    </m:r>
                                    <m:r>
                                      <a:rPr lang="en-US" altLang="zh-CN" sz="1600" b="0" i="1" u="none" strike="noStrike" smtClean="0">
                                        <a:solidFill>
                                          <a:srgbClr val="000000"/>
                                        </a:solidFill>
                                        <a:effectLst/>
                                        <a:latin typeface="Cambria Math" panose="02040503050406030204" pitchFamily="18" charset="0"/>
                                        <a:ea typeface="+mn-ea"/>
                                      </a:rPr>
                                      <m:t>/</m:t>
                                    </m:r>
                                    <m:sSup>
                                      <m:sSupPr>
                                        <m:ctrlPr>
                                          <a:rPr lang="en-US" altLang="zh-CN" sz="1600" b="0" i="1" u="none" strike="noStrike" smtClean="0">
                                            <a:solidFill>
                                              <a:srgbClr val="000000"/>
                                            </a:solidFill>
                                            <a:effectLst/>
                                            <a:latin typeface="Cambria Math" panose="02040503050406030204" pitchFamily="18" charset="0"/>
                                            <a:ea typeface="+mn-ea"/>
                                          </a:rPr>
                                        </m:ctrlPr>
                                      </m:sSupPr>
                                      <m:e>
                                        <m:r>
                                          <a:rPr lang="en-US" altLang="zh-CN" sz="1600" b="0" i="1" u="none" strike="noStrike" smtClean="0">
                                            <a:solidFill>
                                              <a:srgbClr val="000000"/>
                                            </a:solidFill>
                                            <a:effectLst/>
                                            <a:latin typeface="Cambria Math" panose="02040503050406030204" pitchFamily="18" charset="0"/>
                                            <a:ea typeface="+mn-ea"/>
                                          </a:rPr>
                                          <m:t>𝑚</m:t>
                                        </m:r>
                                      </m:e>
                                      <m:sup>
                                        <m:r>
                                          <a:rPr lang="en-US" altLang="zh-CN" sz="1600" b="0" i="1" u="none" strike="noStrike" smtClean="0">
                                            <a:solidFill>
                                              <a:srgbClr val="000000"/>
                                            </a:solidFill>
                                            <a:effectLst/>
                                            <a:latin typeface="Cambria Math" panose="02040503050406030204" pitchFamily="18" charset="0"/>
                                            <a:ea typeface="+mn-ea"/>
                                          </a:rPr>
                                          <m:t>2</m:t>
                                        </m:r>
                                      </m:sup>
                                    </m:sSup>
                                  </m:e>
                                </m:d>
                              </m:oMath>
                            </m:oMathPara>
                          </a14:m>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0" i="0" u="none" strike="noStrike" dirty="0">
                              <a:solidFill>
                                <a:srgbClr val="000000"/>
                              </a:solidFill>
                              <a:effectLst/>
                              <a:latin typeface="宋体" panose="02010600030101010101" pitchFamily="2" charset="-122"/>
                              <a:ea typeface="宋体" panose="02010600030101010101" pitchFamily="2" charset="-122"/>
                            </a:rPr>
                            <a:t>冷</a:t>
                          </a:r>
                          <a:r>
                            <a:rPr lang="zh-CN" altLang="en-US" sz="1600" b="0" i="0" u="none" strike="noStrike" dirty="0" smtClean="0">
                              <a:solidFill>
                                <a:srgbClr val="000000"/>
                              </a:solidFill>
                              <a:effectLst/>
                              <a:latin typeface="宋体" panose="02010600030101010101" pitchFamily="2" charset="-122"/>
                              <a:ea typeface="宋体" panose="02010600030101010101" pitchFamily="2" charset="-122"/>
                            </a:rPr>
                            <a:t>指标</a:t>
                          </a:r>
                          <a:endParaRPr lang="en-US" altLang="zh-CN" sz="1600" b="0" i="0" u="none" strike="noStrike" dirty="0" smtClean="0">
                            <a:solidFill>
                              <a:srgbClr val="000000"/>
                            </a:solidFill>
                            <a:effectLst/>
                            <a:latin typeface="宋体" panose="02010600030101010101" pitchFamily="2" charset="-122"/>
                            <a:ea typeface="宋体" panose="02010600030101010101" pitchFamily="2" charset="-122"/>
                          </a:endParaRPr>
                        </a:p>
                        <a:p>
                          <a:pPr algn="ctr" fontAlgn="ctr"/>
                          <a14:m>
                            <m:oMathPara xmlns:m="http://schemas.openxmlformats.org/officeDocument/2006/math">
                              <m:oMathParaPr>
                                <m:jc m:val="centerGroup"/>
                              </m:oMathParaPr>
                              <m:oMath xmlns:m="http://schemas.openxmlformats.org/officeDocument/2006/math">
                                <m:d>
                                  <m:dPr>
                                    <m:ctrlPr>
                                      <a:rPr lang="en-US" altLang="zh-CN" sz="1600" b="0" i="1" u="none" strike="noStrike" smtClean="0">
                                        <a:solidFill>
                                          <a:srgbClr val="000000"/>
                                        </a:solidFill>
                                        <a:effectLst/>
                                        <a:latin typeface="Cambria Math" panose="02040503050406030204" pitchFamily="18" charset="0"/>
                                        <a:ea typeface="+mn-ea"/>
                                      </a:rPr>
                                    </m:ctrlPr>
                                  </m:dPr>
                                  <m:e>
                                    <m:r>
                                      <a:rPr lang="en-US" altLang="zh-CN" sz="1600" b="0" i="1" u="none" strike="noStrike" smtClean="0">
                                        <a:solidFill>
                                          <a:srgbClr val="000000"/>
                                        </a:solidFill>
                                        <a:effectLst/>
                                        <a:latin typeface="Cambria Math" panose="02040503050406030204" pitchFamily="18" charset="0"/>
                                        <a:ea typeface="+mn-ea"/>
                                      </a:rPr>
                                      <m:t>𝑊</m:t>
                                    </m:r>
                                    <m:r>
                                      <a:rPr lang="en-US" altLang="zh-CN" sz="1600" b="0" i="1" u="none" strike="noStrike" smtClean="0">
                                        <a:solidFill>
                                          <a:srgbClr val="000000"/>
                                        </a:solidFill>
                                        <a:effectLst/>
                                        <a:latin typeface="Cambria Math" panose="02040503050406030204" pitchFamily="18" charset="0"/>
                                        <a:ea typeface="+mn-ea"/>
                                      </a:rPr>
                                      <m:t>/</m:t>
                                    </m:r>
                                    <m:sSup>
                                      <m:sSupPr>
                                        <m:ctrlPr>
                                          <a:rPr lang="en-US" altLang="zh-CN" sz="1600" b="0" i="1" u="none" strike="noStrike" smtClean="0">
                                            <a:solidFill>
                                              <a:srgbClr val="000000"/>
                                            </a:solidFill>
                                            <a:effectLst/>
                                            <a:latin typeface="Cambria Math" panose="02040503050406030204" pitchFamily="18" charset="0"/>
                                            <a:ea typeface="+mn-ea"/>
                                          </a:rPr>
                                        </m:ctrlPr>
                                      </m:sSupPr>
                                      <m:e>
                                        <m:r>
                                          <a:rPr lang="en-US" altLang="zh-CN" sz="1600" b="0" i="1" u="none" strike="noStrike" smtClean="0">
                                            <a:solidFill>
                                              <a:srgbClr val="000000"/>
                                            </a:solidFill>
                                            <a:effectLst/>
                                            <a:latin typeface="Cambria Math" panose="02040503050406030204" pitchFamily="18" charset="0"/>
                                            <a:ea typeface="+mn-ea"/>
                                          </a:rPr>
                                          <m:t>𝑚</m:t>
                                        </m:r>
                                      </m:e>
                                      <m:sup>
                                        <m:r>
                                          <a:rPr lang="en-US" altLang="zh-CN" sz="1600" b="0" i="1" u="none" strike="noStrike" smtClean="0">
                                            <a:solidFill>
                                              <a:srgbClr val="000000"/>
                                            </a:solidFill>
                                            <a:effectLst/>
                                            <a:latin typeface="Cambria Math" panose="02040503050406030204" pitchFamily="18" charset="0"/>
                                            <a:ea typeface="+mn-ea"/>
                                          </a:rPr>
                                          <m:t>2</m:t>
                                        </m:r>
                                      </m:sup>
                                    </m:sSup>
                                  </m:e>
                                </m:d>
                              </m:oMath>
                            </m:oMathPara>
                          </a14:m>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8748">
                    <a:tc>
                      <a:txBody>
                        <a:bodyPr/>
                        <a:lstStyle/>
                        <a:p>
                          <a:pPr algn="ctr" fontAlgn="ctr"/>
                          <a:r>
                            <a:rPr lang="zh-CN" altLang="en-US" sz="1600" b="0" i="0" u="none" strike="noStrike">
                              <a:solidFill>
                                <a:srgbClr val="000000"/>
                              </a:solidFill>
                              <a:effectLst/>
                              <a:latin typeface="宋体" panose="02010600030101010101" pitchFamily="2" charset="-122"/>
                              <a:ea typeface="宋体" panose="02010600030101010101" pitchFamily="2" charset="-122"/>
                            </a:rPr>
                            <a:t>办公</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80-100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宋体" panose="02010600030101010101" pitchFamily="2" charset="-122"/>
                              <a:ea typeface="宋体" panose="02010600030101010101" pitchFamily="2" charset="-122"/>
                            </a:rPr>
                            <a:t>80-110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8748">
                    <a:tc>
                      <a:txBody>
                        <a:bodyPr/>
                        <a:lstStyle/>
                        <a:p>
                          <a:pPr algn="ctr" fontAlgn="ctr"/>
                          <a:r>
                            <a:rPr lang="zh-CN" altLang="en-US" sz="1600" b="0" i="0" u="none" strike="noStrike">
                              <a:solidFill>
                                <a:srgbClr val="000000"/>
                              </a:solidFill>
                              <a:effectLst/>
                              <a:latin typeface="宋体" panose="02010600030101010101" pitchFamily="2" charset="-122"/>
                              <a:ea typeface="宋体" panose="02010600030101010101" pitchFamily="2" charset="-122"/>
                            </a:rPr>
                            <a:t>医院</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90-120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70-100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8748">
                    <a:tc>
                      <a:txBody>
                        <a:bodyPr/>
                        <a:lstStyle/>
                        <a:p>
                          <a:pPr algn="ctr" fontAlgn="ctr"/>
                          <a:r>
                            <a:rPr lang="zh-CN" altLang="en-US" sz="1600" b="0" i="0" u="none" strike="noStrike">
                              <a:solidFill>
                                <a:srgbClr val="000000"/>
                              </a:solidFill>
                              <a:effectLst/>
                              <a:latin typeface="宋体" panose="02010600030101010101" pitchFamily="2" charset="-122"/>
                              <a:ea typeface="宋体" panose="02010600030101010101" pitchFamily="2" charset="-122"/>
                            </a:rPr>
                            <a:t>旅馆、宾馆</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宋体" panose="02010600030101010101" pitchFamily="2" charset="-122"/>
                              <a:ea typeface="宋体" panose="02010600030101010101" pitchFamily="2" charset="-122"/>
                            </a:rPr>
                            <a:t>90-120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80-110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8748">
                    <a:tc>
                      <a:txBody>
                        <a:bodyPr/>
                        <a:lstStyle/>
                        <a:p>
                          <a:pPr algn="ctr" fontAlgn="ctr"/>
                          <a:r>
                            <a:rPr lang="zh-CN" altLang="en-US" sz="1600" b="0" i="0" u="none" strike="noStrike">
                              <a:solidFill>
                                <a:srgbClr val="000000"/>
                              </a:solidFill>
                              <a:effectLst/>
                              <a:latin typeface="宋体" panose="02010600030101010101" pitchFamily="2" charset="-122"/>
                              <a:ea typeface="宋体" panose="02010600030101010101" pitchFamily="2" charset="-122"/>
                            </a:rPr>
                            <a:t>商店、展览馆</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宋体" panose="02010600030101010101" pitchFamily="2" charset="-122"/>
                              <a:ea typeface="宋体" panose="02010600030101010101" pitchFamily="2" charset="-122"/>
                            </a:rPr>
                            <a:t>100-120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125-180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8748">
                    <a:tc>
                      <a:txBody>
                        <a:bodyPr/>
                        <a:lstStyle/>
                        <a:p>
                          <a:pPr algn="ctr" fontAlgn="ctr"/>
                          <a:r>
                            <a:rPr lang="zh-CN" altLang="en-US" sz="1600" b="0" i="0" u="none" strike="noStrike">
                              <a:solidFill>
                                <a:srgbClr val="000000"/>
                              </a:solidFill>
                              <a:effectLst/>
                              <a:latin typeface="宋体" panose="02010600030101010101" pitchFamily="2" charset="-122"/>
                              <a:ea typeface="宋体" panose="02010600030101010101" pitchFamily="2" charset="-122"/>
                            </a:rPr>
                            <a:t>影剧院</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宋体" panose="02010600030101010101" pitchFamily="2" charset="-122"/>
                              <a:ea typeface="宋体" panose="02010600030101010101" pitchFamily="2" charset="-122"/>
                            </a:rPr>
                            <a:t>115-140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150-200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8748">
                    <a:tc>
                      <a:txBody>
                        <a:bodyPr/>
                        <a:lstStyle/>
                        <a:p>
                          <a:pPr algn="ctr" fontAlgn="ctr"/>
                          <a:r>
                            <a:rPr lang="zh-CN" altLang="en-US" sz="1600" b="0" i="0" u="none" strike="noStrike" dirty="0">
                              <a:solidFill>
                                <a:srgbClr val="000000"/>
                              </a:solidFill>
                              <a:effectLst/>
                              <a:latin typeface="宋体" panose="02010600030101010101" pitchFamily="2" charset="-122"/>
                              <a:ea typeface="宋体" panose="02010600030101010101" pitchFamily="2" charset="-122"/>
                            </a:rPr>
                            <a:t>体育馆</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130-190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140-200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mc:Choice>
        <mc:Fallback xmlns="">
          <p:graphicFrame>
            <p:nvGraphicFramePr>
              <p:cNvPr id="21" name="表格 20"/>
              <p:cNvGraphicFramePr>
                <a:graphicFrameLocks noGrp="1"/>
              </p:cNvGraphicFramePr>
              <p:nvPr/>
            </p:nvGraphicFramePr>
            <p:xfrm>
              <a:off x="6620590" y="2293886"/>
              <a:ext cx="5275088" cy="2687548"/>
            </p:xfrm>
            <a:graphic>
              <a:graphicData uri="http://schemas.openxmlformats.org/drawingml/2006/table">
                <a:tbl>
                  <a:tblPr/>
                  <a:tblGrid>
                    <a:gridCol w="2212134"/>
                    <a:gridCol w="1531477"/>
                    <a:gridCol w="1531477"/>
                  </a:tblGrid>
                  <a:tr h="535060">
                    <a:tc>
                      <a:txBody>
                        <a:bodyPr/>
                        <a:lstStyle/>
                        <a:p>
                          <a:pPr algn="ctr" fontAlgn="ctr"/>
                          <a:r>
                            <a:rPr lang="zh-CN" altLang="en-US" sz="1600" b="0" i="0" u="none" strike="noStrike" dirty="0">
                              <a:solidFill>
                                <a:srgbClr val="000000"/>
                              </a:solidFill>
                              <a:effectLst/>
                              <a:latin typeface="宋体" panose="02010600030101010101" pitchFamily="2" charset="-122"/>
                              <a:ea typeface="宋体" panose="02010600030101010101" pitchFamily="2" charset="-122"/>
                            </a:rPr>
                            <a:t>建筑物类型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endParaRPr lang="zh-CN"/>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rotWithShape="0">
                          <a:blip r:embed="rId4"/>
                          <a:stretch>
                            <a:fillRect l="-144444" t="-7955" r="-100000" b="-413636"/>
                          </a:stretch>
                        </a:blipFill>
                      </a:tcPr>
                    </a:tc>
                    <a:tc>
                      <a:txBody>
                        <a:bodyPr/>
                        <a:lstStyle/>
                        <a:p>
                          <a:endParaRPr lang="zh-CN"/>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rotWithShape="0">
                          <a:blip r:embed="rId4"/>
                          <a:stretch>
                            <a:fillRect l="-245418" t="-7955" r="-398" b="-413636"/>
                          </a:stretch>
                        </a:blipFill>
                      </a:tcPr>
                    </a:tc>
                  </a:tr>
                  <a:tr h="358748">
                    <a:tc>
                      <a:txBody>
                        <a:bodyPr/>
                        <a:lstStyle/>
                        <a:p>
                          <a:pPr algn="ctr" fontAlgn="ctr"/>
                          <a:r>
                            <a:rPr lang="zh-CN" altLang="en-US" sz="1600" b="0" i="0" u="none" strike="noStrike">
                              <a:solidFill>
                                <a:srgbClr val="000000"/>
                              </a:solidFill>
                              <a:effectLst/>
                              <a:latin typeface="宋体" panose="02010600030101010101" pitchFamily="2" charset="-122"/>
                              <a:ea typeface="宋体" panose="02010600030101010101" pitchFamily="2" charset="-122"/>
                            </a:rPr>
                            <a:t>办公</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80-100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宋体" panose="02010600030101010101" pitchFamily="2" charset="-122"/>
                              <a:ea typeface="宋体" panose="02010600030101010101" pitchFamily="2" charset="-122"/>
                            </a:rPr>
                            <a:t>80-110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8748">
                    <a:tc>
                      <a:txBody>
                        <a:bodyPr/>
                        <a:lstStyle/>
                        <a:p>
                          <a:pPr algn="ctr" fontAlgn="ctr"/>
                          <a:r>
                            <a:rPr lang="zh-CN" altLang="en-US" sz="1600" b="0" i="0" u="none" strike="noStrike">
                              <a:solidFill>
                                <a:srgbClr val="000000"/>
                              </a:solidFill>
                              <a:effectLst/>
                              <a:latin typeface="宋体" panose="02010600030101010101" pitchFamily="2" charset="-122"/>
                              <a:ea typeface="宋体" panose="02010600030101010101" pitchFamily="2" charset="-122"/>
                            </a:rPr>
                            <a:t>医院</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90-120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70-100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8748">
                    <a:tc>
                      <a:txBody>
                        <a:bodyPr/>
                        <a:lstStyle/>
                        <a:p>
                          <a:pPr algn="ctr" fontAlgn="ctr"/>
                          <a:r>
                            <a:rPr lang="zh-CN" altLang="en-US" sz="1600" b="0" i="0" u="none" strike="noStrike">
                              <a:solidFill>
                                <a:srgbClr val="000000"/>
                              </a:solidFill>
                              <a:effectLst/>
                              <a:latin typeface="宋体" panose="02010600030101010101" pitchFamily="2" charset="-122"/>
                              <a:ea typeface="宋体" panose="02010600030101010101" pitchFamily="2" charset="-122"/>
                            </a:rPr>
                            <a:t>旅馆、宾馆</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宋体" panose="02010600030101010101" pitchFamily="2" charset="-122"/>
                              <a:ea typeface="宋体" panose="02010600030101010101" pitchFamily="2" charset="-122"/>
                            </a:rPr>
                            <a:t>90-120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80-110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8748">
                    <a:tc>
                      <a:txBody>
                        <a:bodyPr/>
                        <a:lstStyle/>
                        <a:p>
                          <a:pPr algn="ctr" fontAlgn="ctr"/>
                          <a:r>
                            <a:rPr lang="zh-CN" altLang="en-US" sz="1600" b="0" i="0" u="none" strike="noStrike">
                              <a:solidFill>
                                <a:srgbClr val="000000"/>
                              </a:solidFill>
                              <a:effectLst/>
                              <a:latin typeface="宋体" panose="02010600030101010101" pitchFamily="2" charset="-122"/>
                              <a:ea typeface="宋体" panose="02010600030101010101" pitchFamily="2" charset="-122"/>
                            </a:rPr>
                            <a:t>商店、展览馆</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宋体" panose="02010600030101010101" pitchFamily="2" charset="-122"/>
                              <a:ea typeface="宋体" panose="02010600030101010101" pitchFamily="2" charset="-122"/>
                            </a:rPr>
                            <a:t>100-120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125-180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8748">
                    <a:tc>
                      <a:txBody>
                        <a:bodyPr/>
                        <a:lstStyle/>
                        <a:p>
                          <a:pPr algn="ctr" fontAlgn="ctr"/>
                          <a:r>
                            <a:rPr lang="zh-CN" altLang="en-US" sz="1600" b="0" i="0" u="none" strike="noStrike">
                              <a:solidFill>
                                <a:srgbClr val="000000"/>
                              </a:solidFill>
                              <a:effectLst/>
                              <a:latin typeface="宋体" panose="02010600030101010101" pitchFamily="2" charset="-122"/>
                              <a:ea typeface="宋体" panose="02010600030101010101" pitchFamily="2" charset="-122"/>
                            </a:rPr>
                            <a:t>影剧院</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宋体" panose="02010600030101010101" pitchFamily="2" charset="-122"/>
                              <a:ea typeface="宋体" panose="02010600030101010101" pitchFamily="2" charset="-122"/>
                            </a:rPr>
                            <a:t>115-140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150-200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8748">
                    <a:tc>
                      <a:txBody>
                        <a:bodyPr/>
                        <a:lstStyle/>
                        <a:p>
                          <a:pPr algn="ctr" fontAlgn="ctr"/>
                          <a:r>
                            <a:rPr lang="zh-CN" altLang="en-US" sz="1600" b="0" i="0" u="none" strike="noStrike" dirty="0">
                              <a:solidFill>
                                <a:srgbClr val="000000"/>
                              </a:solidFill>
                              <a:effectLst/>
                              <a:latin typeface="宋体" panose="02010600030101010101" pitchFamily="2" charset="-122"/>
                              <a:ea typeface="宋体" panose="02010600030101010101" pitchFamily="2" charset="-122"/>
                            </a:rPr>
                            <a:t>体育馆</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130-190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140-200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mc:Fallback>
      </mc:AlternateContent>
      <p:sp>
        <p:nvSpPr>
          <p:cNvPr id="23" name="文本框 22"/>
          <p:cNvSpPr txBox="1"/>
          <p:nvPr/>
        </p:nvSpPr>
        <p:spPr>
          <a:xfrm>
            <a:off x="7359307" y="1935180"/>
            <a:ext cx="3935693" cy="369332"/>
          </a:xfrm>
          <a:prstGeom prst="rect">
            <a:avLst/>
          </a:prstGeom>
          <a:noFill/>
        </p:spPr>
        <p:txBody>
          <a:bodyPr wrap="none" rtlCol="0">
            <a:spAutoFit/>
          </a:bodyPr>
          <a:lstStyle/>
          <a:p>
            <a:r>
              <a:rPr lang="zh-CN" altLang="en-US" dirty="0" smtClean="0"/>
              <a:t>表</a:t>
            </a:r>
            <a:r>
              <a:rPr lang="en-US" altLang="zh-CN" dirty="0" smtClean="0"/>
              <a:t>5.1.2 </a:t>
            </a:r>
            <a:r>
              <a:rPr lang="zh-CN" altLang="en-US" kern="100" dirty="0" smtClean="0">
                <a:latin typeface="Calibri" panose="020F0502020204030204" pitchFamily="34" charset="0"/>
                <a:cs typeface="Times New Roman" panose="02020603050405020304" pitchFamily="18" charset="0"/>
              </a:rPr>
              <a:t>夏、冬季空调冷热负荷指标值</a:t>
            </a:r>
            <a:endParaRPr lang="zh-CN" altLang="en-US" dirty="0"/>
          </a:p>
        </p:txBody>
      </p:sp>
    </p:spTree>
    <p:extLst>
      <p:ext uri="{BB962C8B-B14F-4D97-AF65-F5344CB8AC3E}">
        <p14:creationId xmlns:p14="http://schemas.microsoft.com/office/powerpoint/2010/main" val="14894892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solidFill>
                  <a:schemeClr val="bg2">
                    <a:lumMod val="75000"/>
                  </a:schemeClr>
                </a:solidFill>
              </a:rPr>
              <a:t>方阵</a:t>
            </a:r>
            <a:r>
              <a:rPr lang="zh-CN" altLang="en-US" dirty="0" smtClean="0">
                <a:solidFill>
                  <a:schemeClr val="bg2">
                    <a:lumMod val="75000"/>
                  </a:schemeClr>
                </a:solidFill>
              </a:rPr>
              <a:t>面太阳辐照量计算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计算各月发电盈亏量</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11" name="文本框 10"/>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2" name="文本框 1"/>
          <p:cNvSpPr txBox="1"/>
          <p:nvPr/>
        </p:nvSpPr>
        <p:spPr>
          <a:xfrm>
            <a:off x="3263314" y="1046921"/>
            <a:ext cx="1107996" cy="369332"/>
          </a:xfrm>
          <a:prstGeom prst="rect">
            <a:avLst/>
          </a:prstGeom>
          <a:noFill/>
        </p:spPr>
        <p:txBody>
          <a:bodyPr wrap="none" rtlCol="0">
            <a:spAutoFit/>
          </a:bodyPr>
          <a:lstStyle/>
          <a:p>
            <a:r>
              <a:rPr lang="zh-CN" altLang="en-US" dirty="0" smtClean="0"/>
              <a:t>请输入：</a:t>
            </a:r>
            <a:endParaRPr lang="en-US" altLang="zh-CN" dirty="0" smtClean="0"/>
          </a:p>
        </p:txBody>
      </p:sp>
      <mc:AlternateContent xmlns:mc="http://schemas.openxmlformats.org/markup-compatibility/2006" xmlns:a14="http://schemas.microsoft.com/office/drawing/2010/main">
        <mc:Choice Requires="a14">
          <p:sp>
            <p:nvSpPr>
              <p:cNvPr id="3" name="文本框 2"/>
              <p:cNvSpPr txBox="1"/>
              <p:nvPr/>
            </p:nvSpPr>
            <p:spPr>
              <a:xfrm>
                <a:off x="3263314" y="1693252"/>
                <a:ext cx="1007327" cy="369332"/>
              </a:xfrm>
              <a:prstGeom prst="rect">
                <a:avLst/>
              </a:prstGeom>
              <a:noFill/>
            </p:spPr>
            <p:txBody>
              <a:bodyPr wrap="none" rtlCol="0">
                <a:spAutoFit/>
              </a:bodyPr>
              <a:lstStyle/>
              <a:p>
                <a:r>
                  <a:rPr lang="en-US" altLang="zh-CN" dirty="0" smtClean="0"/>
                  <a:t>2. </a:t>
                </a:r>
                <a:r>
                  <a:rPr lang="zh-CN" altLang="en-US" dirty="0" smtClean="0"/>
                  <a:t>系数</a:t>
                </a:r>
                <a14:m>
                  <m:oMath xmlns:m="http://schemas.openxmlformats.org/officeDocument/2006/math">
                    <m:r>
                      <a:rPr lang="en-US" altLang="zh-CN" b="0" i="1" smtClean="0">
                        <a:latin typeface="Cambria Math" panose="02040503050406030204" pitchFamily="18" charset="0"/>
                      </a:rPr>
                      <m:t>𝑘</m:t>
                    </m:r>
                  </m:oMath>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3263314" y="1693252"/>
                <a:ext cx="1007327" cy="369332"/>
              </a:xfrm>
              <a:prstGeom prst="rect">
                <a:avLst/>
              </a:prstGeom>
              <a:blipFill rotWithShape="0">
                <a:blip r:embed="rId2"/>
                <a:stretch>
                  <a:fillRect l="-4819" t="-15000" b="-28333"/>
                </a:stretch>
              </a:blipFill>
            </p:spPr>
            <p:txBody>
              <a:bodyPr/>
              <a:lstStyle/>
              <a:p>
                <a:r>
                  <a:rPr lang="zh-CN" altLang="en-US">
                    <a:noFill/>
                  </a:rPr>
                  <a:t> </a:t>
                </a:r>
              </a:p>
            </p:txBody>
          </p:sp>
        </mc:Fallback>
      </mc:AlternateContent>
      <p:sp>
        <p:nvSpPr>
          <p:cNvPr id="14" name="圆角矩形 13"/>
          <p:cNvSpPr/>
          <p:nvPr/>
        </p:nvSpPr>
        <p:spPr>
          <a:xfrm>
            <a:off x="4599575" y="1774488"/>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0" name="文本框 69"/>
          <p:cNvSpPr txBox="1"/>
          <p:nvPr/>
        </p:nvSpPr>
        <p:spPr>
          <a:xfrm>
            <a:off x="6421394" y="1288849"/>
            <a:ext cx="646331" cy="369332"/>
          </a:xfrm>
          <a:prstGeom prst="rect">
            <a:avLst/>
          </a:prstGeom>
          <a:noFill/>
        </p:spPr>
        <p:txBody>
          <a:bodyPr wrap="none" rtlCol="0">
            <a:spAutoFit/>
          </a:bodyPr>
          <a:lstStyle/>
          <a:p>
            <a:r>
              <a:rPr lang="zh-CN" altLang="en-US" dirty="0" smtClean="0"/>
              <a:t>注：</a:t>
            </a:r>
            <a:endParaRPr lang="zh-CN" altLang="en-US" dirty="0"/>
          </a:p>
        </p:txBody>
      </p:sp>
      <mc:AlternateContent xmlns:mc="http://schemas.openxmlformats.org/markup-compatibility/2006" xmlns:a14="http://schemas.microsoft.com/office/drawing/2010/main">
        <mc:Choice Requires="a14">
          <p:sp>
            <p:nvSpPr>
              <p:cNvPr id="73" name="矩形 72"/>
              <p:cNvSpPr/>
              <p:nvPr/>
            </p:nvSpPr>
            <p:spPr>
              <a:xfrm>
                <a:off x="6816208" y="1288849"/>
                <a:ext cx="5262061" cy="923330"/>
              </a:xfrm>
              <a:prstGeom prst="rect">
                <a:avLst/>
              </a:prstGeom>
            </p:spPr>
            <p:txBody>
              <a:bodyPr wrap="square">
                <a:spAutoFit/>
              </a:bodyPr>
              <a:lstStyle/>
              <a:p>
                <a:r>
                  <a:rPr lang="zh-CN" altLang="en-US" dirty="0" smtClean="0"/>
                  <a:t>系数</a:t>
                </a:r>
                <a14:m>
                  <m:oMath xmlns:m="http://schemas.openxmlformats.org/officeDocument/2006/math">
                    <m:r>
                      <a:rPr lang="en-US" altLang="zh-CN" b="0" i="1" smtClean="0">
                        <a:latin typeface="Cambria Math" panose="02040503050406030204" pitchFamily="18" charset="0"/>
                      </a:rPr>
                      <m:t>𝑘</m:t>
                    </m:r>
                  </m:oMath>
                </a14:m>
                <a:r>
                  <a:rPr lang="zh-CN" altLang="zh-CN" dirty="0"/>
                  <a:t>为空调计算冷负荷指标折算成日平均计算冷负荷指标的系数。按空调负荷视为起始、终止值非零的正弦波，因此其平均值</a:t>
                </a:r>
                <a:r>
                  <a:rPr lang="en-US" altLang="zh-CN" dirty="0"/>
                  <a:t> 0.60 ~ 0.75</a:t>
                </a:r>
                <a:r>
                  <a:rPr lang="zh-CN" altLang="zh-CN" dirty="0"/>
                  <a:t>；</a:t>
                </a:r>
                <a:endParaRPr lang="zh-CN" altLang="en-US" dirty="0"/>
              </a:p>
            </p:txBody>
          </p:sp>
        </mc:Choice>
        <mc:Fallback xmlns="">
          <p:sp>
            <p:nvSpPr>
              <p:cNvPr id="73" name="矩形 72"/>
              <p:cNvSpPr>
                <a:spLocks noRot="1" noChangeAspect="1" noMove="1" noResize="1" noEditPoints="1" noAdjustHandles="1" noChangeArrowheads="1" noChangeShapeType="1" noTextEdit="1"/>
              </p:cNvSpPr>
              <p:nvPr/>
            </p:nvSpPr>
            <p:spPr>
              <a:xfrm>
                <a:off x="6816208" y="1288849"/>
                <a:ext cx="5262061" cy="923330"/>
              </a:xfrm>
              <a:prstGeom prst="rect">
                <a:avLst/>
              </a:prstGeom>
              <a:blipFill rotWithShape="0">
                <a:blip r:embed="rId3"/>
                <a:stretch>
                  <a:fillRect l="-927" t="-4605" r="-463" b="-98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396666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solidFill>
                  <a:schemeClr val="bg2">
                    <a:lumMod val="75000"/>
                  </a:schemeClr>
                </a:solidFill>
              </a:rPr>
              <a:t>方阵</a:t>
            </a:r>
            <a:r>
              <a:rPr lang="zh-CN" altLang="en-US" dirty="0" smtClean="0">
                <a:solidFill>
                  <a:schemeClr val="bg2">
                    <a:lumMod val="75000"/>
                  </a:schemeClr>
                </a:solidFill>
              </a:rPr>
              <a:t>面太阳辐照量计算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计算各月发电盈亏量</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11" name="文本框 10"/>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2" name="文本框 1"/>
          <p:cNvSpPr txBox="1"/>
          <p:nvPr/>
        </p:nvSpPr>
        <p:spPr>
          <a:xfrm>
            <a:off x="3263314" y="1046921"/>
            <a:ext cx="1107996" cy="369332"/>
          </a:xfrm>
          <a:prstGeom prst="rect">
            <a:avLst/>
          </a:prstGeom>
          <a:noFill/>
        </p:spPr>
        <p:txBody>
          <a:bodyPr wrap="none" rtlCol="0">
            <a:spAutoFit/>
          </a:bodyPr>
          <a:lstStyle/>
          <a:p>
            <a:r>
              <a:rPr lang="zh-CN" altLang="en-US" dirty="0" smtClean="0"/>
              <a:t>请输入：</a:t>
            </a:r>
            <a:endParaRPr lang="en-US" altLang="zh-CN" dirty="0" smtClean="0"/>
          </a:p>
        </p:txBody>
      </p:sp>
      <mc:AlternateContent xmlns:mc="http://schemas.openxmlformats.org/markup-compatibility/2006" xmlns:a14="http://schemas.microsoft.com/office/drawing/2010/main">
        <mc:Choice Requires="a14">
          <p:sp>
            <p:nvSpPr>
              <p:cNvPr id="24" name="文本框 23"/>
              <p:cNvSpPr txBox="1"/>
              <p:nvPr/>
            </p:nvSpPr>
            <p:spPr>
              <a:xfrm>
                <a:off x="3263314" y="2038610"/>
                <a:ext cx="2160335" cy="369332"/>
              </a:xfrm>
              <a:prstGeom prst="rect">
                <a:avLst/>
              </a:prstGeom>
              <a:noFill/>
            </p:spPr>
            <p:txBody>
              <a:bodyPr wrap="none" rtlCol="0">
                <a:spAutoFit/>
              </a:bodyPr>
              <a:lstStyle/>
              <a:p>
                <a:r>
                  <a:rPr lang="en-US" altLang="zh-CN" dirty="0" smtClean="0"/>
                  <a:t>3. </a:t>
                </a:r>
                <a:r>
                  <a:rPr lang="zh-CN" altLang="en-US" dirty="0" smtClean="0"/>
                  <a:t>日空调开启时长</a:t>
                </a:r>
                <a14:m>
                  <m:oMath xmlns:m="http://schemas.openxmlformats.org/officeDocument/2006/math">
                    <m:r>
                      <a:rPr lang="en-US" altLang="zh-CN" b="0" i="1" smtClean="0">
                        <a:latin typeface="Cambria Math" panose="02040503050406030204" pitchFamily="18" charset="0"/>
                      </a:rPr>
                      <m:t>h</m:t>
                    </m:r>
                  </m:oMath>
                </a14:m>
                <a:endParaRPr lang="zh-CN" alt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3263314" y="2038610"/>
                <a:ext cx="2160335" cy="369332"/>
              </a:xfrm>
              <a:prstGeom prst="rect">
                <a:avLst/>
              </a:prstGeom>
              <a:blipFill rotWithShape="0">
                <a:blip r:embed="rId2"/>
                <a:stretch>
                  <a:fillRect l="-2254" t="-13115" b="-26230"/>
                </a:stretch>
              </a:blipFill>
            </p:spPr>
            <p:txBody>
              <a:bodyPr/>
              <a:lstStyle/>
              <a:p>
                <a:r>
                  <a:rPr lang="zh-CN" altLang="en-US">
                    <a:noFill/>
                  </a:rPr>
                  <a:t> </a:t>
                </a:r>
              </a:p>
            </p:txBody>
          </p:sp>
        </mc:Fallback>
      </mc:AlternateContent>
      <p:sp>
        <p:nvSpPr>
          <p:cNvPr id="25" name="圆角矩形 24"/>
          <p:cNvSpPr/>
          <p:nvPr/>
        </p:nvSpPr>
        <p:spPr>
          <a:xfrm>
            <a:off x="5390744" y="2119846"/>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6" name="文本框 25"/>
          <p:cNvSpPr txBox="1"/>
          <p:nvPr/>
        </p:nvSpPr>
        <p:spPr>
          <a:xfrm>
            <a:off x="6098228" y="2038610"/>
            <a:ext cx="646331" cy="369332"/>
          </a:xfrm>
          <a:prstGeom prst="rect">
            <a:avLst/>
          </a:prstGeom>
          <a:noFill/>
        </p:spPr>
        <p:txBody>
          <a:bodyPr wrap="none" rtlCol="0">
            <a:spAutoFit/>
          </a:bodyPr>
          <a:lstStyle/>
          <a:p>
            <a:r>
              <a:rPr lang="zh-CN" altLang="en-US" dirty="0" smtClean="0"/>
              <a:t>小时</a:t>
            </a:r>
            <a:endParaRPr lang="zh-CN" altLang="en-US" dirty="0"/>
          </a:p>
        </p:txBody>
      </p:sp>
      <p:sp>
        <p:nvSpPr>
          <p:cNvPr id="70" name="文本框 69"/>
          <p:cNvSpPr txBox="1"/>
          <p:nvPr/>
        </p:nvSpPr>
        <p:spPr>
          <a:xfrm>
            <a:off x="6421394" y="1288849"/>
            <a:ext cx="646331" cy="369332"/>
          </a:xfrm>
          <a:prstGeom prst="rect">
            <a:avLst/>
          </a:prstGeom>
          <a:noFill/>
        </p:spPr>
        <p:txBody>
          <a:bodyPr wrap="none" rtlCol="0">
            <a:spAutoFit/>
          </a:bodyPr>
          <a:lstStyle/>
          <a:p>
            <a:r>
              <a:rPr lang="zh-CN" altLang="en-US" dirty="0" smtClean="0"/>
              <a:t>注：</a:t>
            </a:r>
            <a:endParaRPr lang="zh-CN" altLang="en-US" dirty="0"/>
          </a:p>
        </p:txBody>
      </p:sp>
      <p:sp>
        <p:nvSpPr>
          <p:cNvPr id="73" name="矩形 72"/>
          <p:cNvSpPr/>
          <p:nvPr/>
        </p:nvSpPr>
        <p:spPr>
          <a:xfrm>
            <a:off x="6816208" y="1288849"/>
            <a:ext cx="5262061" cy="646331"/>
          </a:xfrm>
          <a:prstGeom prst="rect">
            <a:avLst/>
          </a:prstGeom>
        </p:spPr>
        <p:txBody>
          <a:bodyPr wrap="square">
            <a:spAutoFit/>
          </a:bodyPr>
          <a:lstStyle/>
          <a:p>
            <a:r>
              <a:rPr lang="zh-CN" altLang="en-US" dirty="0" smtClean="0"/>
              <a:t>住宅建筑建议取值</a:t>
            </a:r>
            <a:r>
              <a:rPr lang="en-US" altLang="zh-CN" dirty="0" smtClean="0"/>
              <a:t>24</a:t>
            </a:r>
            <a:r>
              <a:rPr lang="zh-CN" altLang="en-US" dirty="0" smtClean="0"/>
              <a:t>小时；办公建筑建议取值</a:t>
            </a:r>
            <a:r>
              <a:rPr lang="en-US" altLang="zh-CN" dirty="0" smtClean="0"/>
              <a:t>10</a:t>
            </a:r>
            <a:r>
              <a:rPr lang="zh-CN" altLang="en-US" dirty="0" smtClean="0"/>
              <a:t>小时；</a:t>
            </a:r>
            <a:endParaRPr lang="zh-CN" altLang="en-US" dirty="0"/>
          </a:p>
        </p:txBody>
      </p:sp>
    </p:spTree>
    <p:extLst>
      <p:ext uri="{BB962C8B-B14F-4D97-AF65-F5344CB8AC3E}">
        <p14:creationId xmlns:p14="http://schemas.microsoft.com/office/powerpoint/2010/main" val="42834353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solidFill>
                  <a:schemeClr val="bg2">
                    <a:lumMod val="75000"/>
                  </a:schemeClr>
                </a:solidFill>
              </a:rPr>
              <a:t>方阵</a:t>
            </a:r>
            <a:r>
              <a:rPr lang="zh-CN" altLang="en-US" dirty="0" smtClean="0">
                <a:solidFill>
                  <a:schemeClr val="bg2">
                    <a:lumMod val="75000"/>
                  </a:schemeClr>
                </a:solidFill>
              </a:rPr>
              <a:t>面太阳辐照量计算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计算各月发电盈亏量</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11" name="文本框 10"/>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2" name="文本框 1"/>
          <p:cNvSpPr txBox="1"/>
          <p:nvPr/>
        </p:nvSpPr>
        <p:spPr>
          <a:xfrm>
            <a:off x="3263314" y="1046921"/>
            <a:ext cx="1107996" cy="646331"/>
          </a:xfrm>
          <a:prstGeom prst="rect">
            <a:avLst/>
          </a:prstGeom>
          <a:noFill/>
        </p:spPr>
        <p:txBody>
          <a:bodyPr wrap="none" rtlCol="0">
            <a:spAutoFit/>
          </a:bodyPr>
          <a:lstStyle/>
          <a:p>
            <a:r>
              <a:rPr lang="zh-CN" altLang="en-US" dirty="0" smtClean="0"/>
              <a:t>请输入：</a:t>
            </a:r>
            <a:endParaRPr lang="en-US" altLang="zh-CN" dirty="0" smtClean="0"/>
          </a:p>
          <a:p>
            <a:endParaRPr lang="zh-CN" altLang="en-US" dirty="0"/>
          </a:p>
        </p:txBody>
      </p:sp>
      <mc:AlternateContent xmlns:mc="http://schemas.openxmlformats.org/markup-compatibility/2006" xmlns:a14="http://schemas.microsoft.com/office/drawing/2010/main">
        <mc:Choice Requires="a14">
          <p:sp>
            <p:nvSpPr>
              <p:cNvPr id="27" name="文本框 26"/>
              <p:cNvSpPr txBox="1"/>
              <p:nvPr/>
            </p:nvSpPr>
            <p:spPr>
              <a:xfrm>
                <a:off x="3263313" y="2410797"/>
                <a:ext cx="2784417" cy="369332"/>
              </a:xfrm>
              <a:prstGeom prst="rect">
                <a:avLst/>
              </a:prstGeom>
              <a:noFill/>
            </p:spPr>
            <p:txBody>
              <a:bodyPr wrap="none" rtlCol="0">
                <a:spAutoFit/>
              </a:bodyPr>
              <a:lstStyle/>
              <a:p>
                <a:r>
                  <a:rPr lang="en-US" altLang="zh-CN" dirty="0" smtClean="0"/>
                  <a:t>4. </a:t>
                </a:r>
                <a:r>
                  <a:rPr lang="zh-CN" altLang="en-US" dirty="0"/>
                  <a:t>冷</a:t>
                </a:r>
                <a:r>
                  <a:rPr lang="zh-CN" altLang="en-US" dirty="0" smtClean="0"/>
                  <a:t>负荷最大月天数</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𝑚𝑎𝑥</m:t>
                        </m:r>
                      </m:sub>
                    </m:sSub>
                  </m:oMath>
                </a14:m>
                <a:endParaRPr lang="zh-CN" altLang="en-US" dirty="0"/>
              </a:p>
            </p:txBody>
          </p:sp>
        </mc:Choice>
        <mc:Fallback xmlns="">
          <p:sp>
            <p:nvSpPr>
              <p:cNvPr id="27" name="文本框 26"/>
              <p:cNvSpPr txBox="1">
                <a:spLocks noRot="1" noChangeAspect="1" noMove="1" noResize="1" noEditPoints="1" noAdjustHandles="1" noChangeArrowheads="1" noChangeShapeType="1" noTextEdit="1"/>
              </p:cNvSpPr>
              <p:nvPr/>
            </p:nvSpPr>
            <p:spPr>
              <a:xfrm>
                <a:off x="3263313" y="2410797"/>
                <a:ext cx="2784417" cy="369332"/>
              </a:xfrm>
              <a:prstGeom prst="rect">
                <a:avLst/>
              </a:prstGeom>
              <a:blipFill rotWithShape="0">
                <a:blip r:embed="rId2"/>
                <a:stretch>
                  <a:fillRect l="-1751" t="-13115" b="-26230"/>
                </a:stretch>
              </a:blipFill>
            </p:spPr>
            <p:txBody>
              <a:bodyPr/>
              <a:lstStyle/>
              <a:p>
                <a:r>
                  <a:rPr lang="zh-CN" altLang="en-US">
                    <a:noFill/>
                  </a:rPr>
                  <a:t> </a:t>
                </a:r>
              </a:p>
            </p:txBody>
          </p:sp>
        </mc:Fallback>
      </mc:AlternateContent>
      <p:sp>
        <p:nvSpPr>
          <p:cNvPr id="28" name="圆角矩形 27"/>
          <p:cNvSpPr/>
          <p:nvPr/>
        </p:nvSpPr>
        <p:spPr>
          <a:xfrm>
            <a:off x="6104980" y="249203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9" name="文本框 28"/>
          <p:cNvSpPr txBox="1"/>
          <p:nvPr/>
        </p:nvSpPr>
        <p:spPr>
          <a:xfrm>
            <a:off x="6912332" y="2410796"/>
            <a:ext cx="415498" cy="369332"/>
          </a:xfrm>
          <a:prstGeom prst="rect">
            <a:avLst/>
          </a:prstGeom>
          <a:noFill/>
        </p:spPr>
        <p:txBody>
          <a:bodyPr wrap="none" rtlCol="0">
            <a:spAutoFit/>
          </a:bodyPr>
          <a:lstStyle/>
          <a:p>
            <a:r>
              <a:rPr lang="zh-CN" altLang="en-US" dirty="0"/>
              <a:t>天</a:t>
            </a:r>
          </a:p>
        </p:txBody>
      </p:sp>
      <p:sp>
        <p:nvSpPr>
          <p:cNvPr id="70" name="文本框 69"/>
          <p:cNvSpPr txBox="1"/>
          <p:nvPr/>
        </p:nvSpPr>
        <p:spPr>
          <a:xfrm>
            <a:off x="6421394" y="1288849"/>
            <a:ext cx="646331" cy="369332"/>
          </a:xfrm>
          <a:prstGeom prst="rect">
            <a:avLst/>
          </a:prstGeom>
          <a:noFill/>
        </p:spPr>
        <p:txBody>
          <a:bodyPr wrap="none" rtlCol="0">
            <a:spAutoFit/>
          </a:bodyPr>
          <a:lstStyle/>
          <a:p>
            <a:r>
              <a:rPr lang="zh-CN" altLang="en-US" dirty="0" smtClean="0"/>
              <a:t>注：</a:t>
            </a:r>
            <a:endParaRPr lang="zh-CN" altLang="en-US" dirty="0"/>
          </a:p>
        </p:txBody>
      </p:sp>
      <p:sp>
        <p:nvSpPr>
          <p:cNvPr id="73" name="矩形 72"/>
          <p:cNvSpPr/>
          <p:nvPr/>
        </p:nvSpPr>
        <p:spPr>
          <a:xfrm>
            <a:off x="6816208" y="1288849"/>
            <a:ext cx="5262061" cy="369332"/>
          </a:xfrm>
          <a:prstGeom prst="rect">
            <a:avLst/>
          </a:prstGeom>
        </p:spPr>
        <p:txBody>
          <a:bodyPr wrap="square">
            <a:spAutoFit/>
          </a:bodyPr>
          <a:lstStyle/>
          <a:p>
            <a:r>
              <a:rPr lang="zh-CN" altLang="en-US" dirty="0" smtClean="0"/>
              <a:t>冷负荷最大月天数取值按当月天数；</a:t>
            </a:r>
            <a:endParaRPr lang="zh-CN" altLang="en-US" dirty="0"/>
          </a:p>
        </p:txBody>
      </p:sp>
    </p:spTree>
    <p:extLst>
      <p:ext uri="{BB962C8B-B14F-4D97-AF65-F5344CB8AC3E}">
        <p14:creationId xmlns:p14="http://schemas.microsoft.com/office/powerpoint/2010/main" val="42358272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solidFill>
                  <a:schemeClr val="bg2">
                    <a:lumMod val="75000"/>
                  </a:schemeClr>
                </a:solidFill>
              </a:rPr>
              <a:t>方阵</a:t>
            </a:r>
            <a:r>
              <a:rPr lang="zh-CN" altLang="en-US" dirty="0" smtClean="0">
                <a:solidFill>
                  <a:schemeClr val="bg2">
                    <a:lumMod val="75000"/>
                  </a:schemeClr>
                </a:solidFill>
              </a:rPr>
              <a:t>面太阳辐照量计算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计算各月发电盈亏量</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11" name="文本框 10"/>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2" name="文本框 1"/>
          <p:cNvSpPr txBox="1"/>
          <p:nvPr/>
        </p:nvSpPr>
        <p:spPr>
          <a:xfrm>
            <a:off x="3263314" y="1046921"/>
            <a:ext cx="1107996" cy="646331"/>
          </a:xfrm>
          <a:prstGeom prst="rect">
            <a:avLst/>
          </a:prstGeom>
          <a:noFill/>
        </p:spPr>
        <p:txBody>
          <a:bodyPr wrap="none" rtlCol="0">
            <a:spAutoFit/>
          </a:bodyPr>
          <a:lstStyle/>
          <a:p>
            <a:r>
              <a:rPr lang="zh-CN" altLang="en-US" dirty="0" smtClean="0"/>
              <a:t>请输入：</a:t>
            </a:r>
            <a:endParaRPr lang="en-US" altLang="zh-CN" dirty="0" smtClean="0"/>
          </a:p>
          <a:p>
            <a:endParaRPr lang="zh-CN" altLang="en-US" dirty="0"/>
          </a:p>
        </p:txBody>
      </p:sp>
      <mc:AlternateContent xmlns:mc="http://schemas.openxmlformats.org/markup-compatibility/2006" xmlns:a14="http://schemas.microsoft.com/office/drawing/2010/main">
        <mc:Choice Requires="a14">
          <p:sp>
            <p:nvSpPr>
              <p:cNvPr id="33" name="文本框 32"/>
              <p:cNvSpPr txBox="1"/>
              <p:nvPr/>
            </p:nvSpPr>
            <p:spPr>
              <a:xfrm>
                <a:off x="3263313" y="3110314"/>
                <a:ext cx="1075231" cy="369332"/>
              </a:xfrm>
              <a:prstGeom prst="rect">
                <a:avLst/>
              </a:prstGeom>
              <a:noFill/>
            </p:spPr>
            <p:txBody>
              <a:bodyPr wrap="none" rtlCol="0">
                <a:spAutoFit/>
              </a:bodyPr>
              <a:lstStyle/>
              <a:p>
                <a:r>
                  <a:rPr lang="en-US" altLang="zh-CN" dirty="0" smtClean="0"/>
                  <a:t>6. </a:t>
                </a:r>
                <a:r>
                  <a:rPr lang="zh-CN" altLang="en-US" dirty="0" smtClean="0"/>
                  <a:t>系数</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𝑖</m:t>
                        </m:r>
                      </m:sub>
                    </m:sSub>
                  </m:oMath>
                </a14:m>
                <a:endParaRPr lang="zh-CN" altLang="en-US" dirty="0"/>
              </a:p>
            </p:txBody>
          </p:sp>
        </mc:Choice>
        <mc:Fallback xmlns="">
          <p:sp>
            <p:nvSpPr>
              <p:cNvPr id="33" name="文本框 32"/>
              <p:cNvSpPr txBox="1">
                <a:spLocks noRot="1" noChangeAspect="1" noMove="1" noResize="1" noEditPoints="1" noAdjustHandles="1" noChangeArrowheads="1" noChangeShapeType="1" noTextEdit="1"/>
              </p:cNvSpPr>
              <p:nvPr/>
            </p:nvSpPr>
            <p:spPr>
              <a:xfrm>
                <a:off x="3263313" y="3110314"/>
                <a:ext cx="1075231" cy="369332"/>
              </a:xfrm>
              <a:prstGeom prst="rect">
                <a:avLst/>
              </a:prstGeom>
              <a:blipFill rotWithShape="0">
                <a:blip r:embed="rId2"/>
                <a:stretch>
                  <a:fillRect l="-4520" t="-13115" b="-26230"/>
                </a:stretch>
              </a:blipFill>
            </p:spPr>
            <p:txBody>
              <a:bodyPr/>
              <a:lstStyle/>
              <a:p>
                <a:r>
                  <a:rPr lang="zh-CN" altLang="en-US">
                    <a:noFill/>
                  </a:rPr>
                  <a:t> </a:t>
                </a:r>
              </a:p>
            </p:txBody>
          </p:sp>
        </mc:Fallback>
      </mc:AlternateContent>
      <p:sp>
        <p:nvSpPr>
          <p:cNvPr id="34" name="文本框 33"/>
          <p:cNvSpPr txBox="1"/>
          <p:nvPr/>
        </p:nvSpPr>
        <p:spPr>
          <a:xfrm>
            <a:off x="3451601" y="3426460"/>
            <a:ext cx="877163" cy="369332"/>
          </a:xfrm>
          <a:prstGeom prst="rect">
            <a:avLst/>
          </a:prstGeom>
          <a:noFill/>
        </p:spPr>
        <p:txBody>
          <a:bodyPr wrap="none" rtlCol="0">
            <a:spAutoFit/>
          </a:bodyPr>
          <a:lstStyle/>
          <a:p>
            <a:r>
              <a:rPr lang="zh-CN" altLang="en-US" dirty="0"/>
              <a:t>空调期</a:t>
            </a:r>
          </a:p>
        </p:txBody>
      </p:sp>
      <p:sp>
        <p:nvSpPr>
          <p:cNvPr id="35" name="圆角矩形 34"/>
          <p:cNvSpPr/>
          <p:nvPr/>
        </p:nvSpPr>
        <p:spPr>
          <a:xfrm>
            <a:off x="4304244" y="3497674"/>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4</a:t>
            </a:r>
            <a:endParaRPr lang="zh-CN" altLang="en-US" dirty="0"/>
          </a:p>
        </p:txBody>
      </p:sp>
      <p:sp>
        <p:nvSpPr>
          <p:cNvPr id="36" name="文本框 35"/>
          <p:cNvSpPr txBox="1"/>
          <p:nvPr/>
        </p:nvSpPr>
        <p:spPr>
          <a:xfrm>
            <a:off x="5069386" y="3426460"/>
            <a:ext cx="415498" cy="369332"/>
          </a:xfrm>
          <a:prstGeom prst="rect">
            <a:avLst/>
          </a:prstGeom>
          <a:noFill/>
        </p:spPr>
        <p:txBody>
          <a:bodyPr wrap="none" rtlCol="0">
            <a:spAutoFit/>
          </a:bodyPr>
          <a:lstStyle/>
          <a:p>
            <a:r>
              <a:rPr lang="zh-CN" altLang="en-US" dirty="0" smtClean="0"/>
              <a:t>月</a:t>
            </a:r>
            <a:endParaRPr lang="zh-CN" altLang="en-US" dirty="0"/>
          </a:p>
        </p:txBody>
      </p:sp>
      <p:sp>
        <p:nvSpPr>
          <p:cNvPr id="37" name="圆角矩形 36"/>
          <p:cNvSpPr/>
          <p:nvPr/>
        </p:nvSpPr>
        <p:spPr>
          <a:xfrm>
            <a:off x="5569931" y="3497674"/>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10</a:t>
            </a:r>
            <a:endParaRPr lang="zh-CN" altLang="en-US" dirty="0"/>
          </a:p>
        </p:txBody>
      </p:sp>
      <p:sp>
        <p:nvSpPr>
          <p:cNvPr id="38" name="文本框 37"/>
          <p:cNvSpPr txBox="1"/>
          <p:nvPr/>
        </p:nvSpPr>
        <p:spPr>
          <a:xfrm>
            <a:off x="6335073" y="3426460"/>
            <a:ext cx="415498" cy="369332"/>
          </a:xfrm>
          <a:prstGeom prst="rect">
            <a:avLst/>
          </a:prstGeom>
          <a:noFill/>
        </p:spPr>
        <p:txBody>
          <a:bodyPr wrap="none" rtlCol="0">
            <a:spAutoFit/>
          </a:bodyPr>
          <a:lstStyle/>
          <a:p>
            <a:r>
              <a:rPr lang="zh-CN" altLang="en-US" dirty="0" smtClean="0"/>
              <a:t>月</a:t>
            </a:r>
            <a:endParaRPr lang="zh-CN" altLang="en-US" dirty="0"/>
          </a:p>
        </p:txBody>
      </p:sp>
      <p:cxnSp>
        <p:nvCxnSpPr>
          <p:cNvPr id="40" name="直接连接符 39"/>
          <p:cNvCxnSpPr/>
          <p:nvPr/>
        </p:nvCxnSpPr>
        <p:spPr>
          <a:xfrm>
            <a:off x="5376972" y="3602449"/>
            <a:ext cx="1455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3455748" y="3770965"/>
            <a:ext cx="532518" cy="369332"/>
          </a:xfrm>
          <a:prstGeom prst="rect">
            <a:avLst/>
          </a:prstGeom>
          <a:noFill/>
        </p:spPr>
        <p:txBody>
          <a:bodyPr wrap="none" rtlCol="0">
            <a:spAutoFit/>
          </a:bodyPr>
          <a:lstStyle/>
          <a:p>
            <a:r>
              <a:rPr lang="en-US" altLang="zh-CN" dirty="0" smtClean="0"/>
              <a:t>4</a:t>
            </a:r>
            <a:r>
              <a:rPr lang="zh-CN" altLang="en-US" dirty="0" smtClean="0"/>
              <a:t>月</a:t>
            </a:r>
            <a:endParaRPr lang="zh-CN" altLang="en-US" dirty="0"/>
          </a:p>
        </p:txBody>
      </p:sp>
      <p:sp>
        <p:nvSpPr>
          <p:cNvPr id="50" name="圆角矩形 49"/>
          <p:cNvSpPr/>
          <p:nvPr/>
        </p:nvSpPr>
        <p:spPr>
          <a:xfrm>
            <a:off x="3955150" y="3836933"/>
            <a:ext cx="406730" cy="2373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1" name="文本框 50"/>
          <p:cNvSpPr txBox="1"/>
          <p:nvPr/>
        </p:nvSpPr>
        <p:spPr>
          <a:xfrm>
            <a:off x="4462629" y="3773824"/>
            <a:ext cx="532518" cy="369332"/>
          </a:xfrm>
          <a:prstGeom prst="rect">
            <a:avLst/>
          </a:prstGeom>
          <a:noFill/>
        </p:spPr>
        <p:txBody>
          <a:bodyPr wrap="none" rtlCol="0">
            <a:spAutoFit/>
          </a:bodyPr>
          <a:lstStyle/>
          <a:p>
            <a:r>
              <a:rPr lang="en-US" altLang="zh-CN" dirty="0"/>
              <a:t>5</a:t>
            </a:r>
            <a:r>
              <a:rPr lang="zh-CN" altLang="en-US" dirty="0" smtClean="0"/>
              <a:t>月</a:t>
            </a:r>
            <a:endParaRPr lang="zh-CN" altLang="en-US" dirty="0"/>
          </a:p>
        </p:txBody>
      </p:sp>
      <p:sp>
        <p:nvSpPr>
          <p:cNvPr id="52" name="圆角矩形 51"/>
          <p:cNvSpPr/>
          <p:nvPr/>
        </p:nvSpPr>
        <p:spPr>
          <a:xfrm>
            <a:off x="4962031" y="3839792"/>
            <a:ext cx="406730" cy="2373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3" name="文本框 52"/>
          <p:cNvSpPr txBox="1"/>
          <p:nvPr/>
        </p:nvSpPr>
        <p:spPr>
          <a:xfrm>
            <a:off x="5519877" y="3778439"/>
            <a:ext cx="532518" cy="369332"/>
          </a:xfrm>
          <a:prstGeom prst="rect">
            <a:avLst/>
          </a:prstGeom>
          <a:noFill/>
        </p:spPr>
        <p:txBody>
          <a:bodyPr wrap="none" rtlCol="0">
            <a:spAutoFit/>
          </a:bodyPr>
          <a:lstStyle/>
          <a:p>
            <a:r>
              <a:rPr lang="en-US" altLang="zh-CN" dirty="0"/>
              <a:t>6</a:t>
            </a:r>
            <a:r>
              <a:rPr lang="zh-CN" altLang="en-US" dirty="0" smtClean="0"/>
              <a:t>月</a:t>
            </a:r>
            <a:endParaRPr lang="zh-CN" altLang="en-US" dirty="0"/>
          </a:p>
        </p:txBody>
      </p:sp>
      <p:sp>
        <p:nvSpPr>
          <p:cNvPr id="54" name="圆角矩形 53"/>
          <p:cNvSpPr/>
          <p:nvPr/>
        </p:nvSpPr>
        <p:spPr>
          <a:xfrm>
            <a:off x="6091534" y="3844407"/>
            <a:ext cx="406730" cy="2373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5" name="文本框 54"/>
          <p:cNvSpPr txBox="1"/>
          <p:nvPr/>
        </p:nvSpPr>
        <p:spPr>
          <a:xfrm>
            <a:off x="3455748" y="4088031"/>
            <a:ext cx="532518" cy="369332"/>
          </a:xfrm>
          <a:prstGeom prst="rect">
            <a:avLst/>
          </a:prstGeom>
          <a:noFill/>
        </p:spPr>
        <p:txBody>
          <a:bodyPr wrap="none" rtlCol="0">
            <a:spAutoFit/>
          </a:bodyPr>
          <a:lstStyle/>
          <a:p>
            <a:r>
              <a:rPr lang="en-US" altLang="zh-CN" dirty="0"/>
              <a:t>8</a:t>
            </a:r>
            <a:r>
              <a:rPr lang="zh-CN" altLang="en-US" dirty="0" smtClean="0"/>
              <a:t>月</a:t>
            </a:r>
            <a:endParaRPr lang="zh-CN" altLang="en-US" dirty="0"/>
          </a:p>
        </p:txBody>
      </p:sp>
      <p:sp>
        <p:nvSpPr>
          <p:cNvPr id="56" name="圆角矩形 55"/>
          <p:cNvSpPr/>
          <p:nvPr/>
        </p:nvSpPr>
        <p:spPr>
          <a:xfrm>
            <a:off x="3955150" y="4153999"/>
            <a:ext cx="406730" cy="2373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7" name="文本框 56"/>
          <p:cNvSpPr txBox="1"/>
          <p:nvPr/>
        </p:nvSpPr>
        <p:spPr>
          <a:xfrm>
            <a:off x="4462629" y="4090890"/>
            <a:ext cx="532518" cy="369332"/>
          </a:xfrm>
          <a:prstGeom prst="rect">
            <a:avLst/>
          </a:prstGeom>
          <a:noFill/>
        </p:spPr>
        <p:txBody>
          <a:bodyPr wrap="none" rtlCol="0">
            <a:spAutoFit/>
          </a:bodyPr>
          <a:lstStyle/>
          <a:p>
            <a:r>
              <a:rPr lang="en-US" altLang="zh-CN" dirty="0"/>
              <a:t>9</a:t>
            </a:r>
            <a:r>
              <a:rPr lang="zh-CN" altLang="en-US" dirty="0" smtClean="0"/>
              <a:t>月</a:t>
            </a:r>
            <a:endParaRPr lang="zh-CN" altLang="en-US" dirty="0"/>
          </a:p>
        </p:txBody>
      </p:sp>
      <p:sp>
        <p:nvSpPr>
          <p:cNvPr id="58" name="圆角矩形 57"/>
          <p:cNvSpPr/>
          <p:nvPr/>
        </p:nvSpPr>
        <p:spPr>
          <a:xfrm>
            <a:off x="4962031" y="4156858"/>
            <a:ext cx="406730" cy="2373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9" name="文本框 58"/>
          <p:cNvSpPr txBox="1"/>
          <p:nvPr/>
        </p:nvSpPr>
        <p:spPr>
          <a:xfrm>
            <a:off x="5519877" y="4095505"/>
            <a:ext cx="649537" cy="369332"/>
          </a:xfrm>
          <a:prstGeom prst="rect">
            <a:avLst/>
          </a:prstGeom>
          <a:noFill/>
        </p:spPr>
        <p:txBody>
          <a:bodyPr wrap="none" rtlCol="0">
            <a:spAutoFit/>
          </a:bodyPr>
          <a:lstStyle/>
          <a:p>
            <a:r>
              <a:rPr lang="en-US" altLang="zh-CN" dirty="0" smtClean="0"/>
              <a:t>10</a:t>
            </a:r>
            <a:r>
              <a:rPr lang="zh-CN" altLang="en-US" dirty="0" smtClean="0"/>
              <a:t>月</a:t>
            </a:r>
            <a:endParaRPr lang="zh-CN" altLang="en-US" dirty="0"/>
          </a:p>
        </p:txBody>
      </p:sp>
      <p:sp>
        <p:nvSpPr>
          <p:cNvPr id="60" name="圆角矩形 59"/>
          <p:cNvSpPr/>
          <p:nvPr/>
        </p:nvSpPr>
        <p:spPr>
          <a:xfrm>
            <a:off x="6091534" y="4161473"/>
            <a:ext cx="406730" cy="2373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1" name="文本框 60"/>
          <p:cNvSpPr txBox="1"/>
          <p:nvPr/>
        </p:nvSpPr>
        <p:spPr>
          <a:xfrm>
            <a:off x="6589348" y="3780402"/>
            <a:ext cx="532518" cy="369332"/>
          </a:xfrm>
          <a:prstGeom prst="rect">
            <a:avLst/>
          </a:prstGeom>
          <a:noFill/>
        </p:spPr>
        <p:txBody>
          <a:bodyPr wrap="none" rtlCol="0">
            <a:spAutoFit/>
          </a:bodyPr>
          <a:lstStyle/>
          <a:p>
            <a:r>
              <a:rPr lang="en-US" altLang="zh-CN" dirty="0"/>
              <a:t>7</a:t>
            </a:r>
            <a:r>
              <a:rPr lang="zh-CN" altLang="en-US" dirty="0" smtClean="0"/>
              <a:t>月</a:t>
            </a:r>
            <a:endParaRPr lang="zh-CN" altLang="en-US" dirty="0"/>
          </a:p>
        </p:txBody>
      </p:sp>
      <p:sp>
        <p:nvSpPr>
          <p:cNvPr id="62" name="圆角矩形 61"/>
          <p:cNvSpPr/>
          <p:nvPr/>
        </p:nvSpPr>
        <p:spPr>
          <a:xfrm>
            <a:off x="7088750" y="3846370"/>
            <a:ext cx="406730" cy="2373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0" name="文本框 69"/>
          <p:cNvSpPr txBox="1"/>
          <p:nvPr/>
        </p:nvSpPr>
        <p:spPr>
          <a:xfrm>
            <a:off x="6421394" y="1288849"/>
            <a:ext cx="646331" cy="369332"/>
          </a:xfrm>
          <a:prstGeom prst="rect">
            <a:avLst/>
          </a:prstGeom>
          <a:noFill/>
        </p:spPr>
        <p:txBody>
          <a:bodyPr wrap="none" rtlCol="0">
            <a:spAutoFit/>
          </a:bodyPr>
          <a:lstStyle/>
          <a:p>
            <a:r>
              <a:rPr lang="zh-CN" altLang="en-US" dirty="0" smtClean="0"/>
              <a:t>注：</a:t>
            </a:r>
            <a:endParaRPr lang="zh-CN" altLang="en-US" dirty="0"/>
          </a:p>
        </p:txBody>
      </p:sp>
      <mc:AlternateContent xmlns:mc="http://schemas.openxmlformats.org/markup-compatibility/2006" xmlns:a14="http://schemas.microsoft.com/office/drawing/2010/main">
        <mc:Choice Requires="a14">
          <p:sp>
            <p:nvSpPr>
              <p:cNvPr id="73" name="矩形 72"/>
              <p:cNvSpPr/>
              <p:nvPr/>
            </p:nvSpPr>
            <p:spPr>
              <a:xfrm>
                <a:off x="6816208" y="1288849"/>
                <a:ext cx="5262061" cy="369332"/>
              </a:xfrm>
              <a:prstGeom prst="rect">
                <a:avLst/>
              </a:prstGeom>
            </p:spPr>
            <p:txBody>
              <a:bodyPr wrap="square">
                <a:spAutoFit/>
              </a:bodyPr>
              <a:lstStyle/>
              <a:p>
                <a:r>
                  <a:rPr lang="zh-CN" altLang="en-US" dirty="0" smtClean="0"/>
                  <a:t>系数</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𝑖</m:t>
                        </m:r>
                      </m:sub>
                    </m:sSub>
                  </m:oMath>
                </a14:m>
                <a:r>
                  <a:rPr lang="zh-CN" altLang="en-US" dirty="0" smtClean="0"/>
                  <a:t>为空调期各月冷负荷占最大月冷负荷的比值；</a:t>
                </a:r>
                <a:endParaRPr lang="zh-CN" altLang="en-US" dirty="0"/>
              </a:p>
            </p:txBody>
          </p:sp>
        </mc:Choice>
        <mc:Fallback xmlns="">
          <p:sp>
            <p:nvSpPr>
              <p:cNvPr id="73" name="矩形 72"/>
              <p:cNvSpPr>
                <a:spLocks noRot="1" noChangeAspect="1" noMove="1" noResize="1" noEditPoints="1" noAdjustHandles="1" noChangeArrowheads="1" noChangeShapeType="1" noTextEdit="1"/>
              </p:cNvSpPr>
              <p:nvPr/>
            </p:nvSpPr>
            <p:spPr>
              <a:xfrm>
                <a:off x="6816208" y="1288849"/>
                <a:ext cx="5262061" cy="369332"/>
              </a:xfrm>
              <a:prstGeom prst="rect">
                <a:avLst/>
              </a:prstGeom>
              <a:blipFill rotWithShape="0">
                <a:blip r:embed="rId3"/>
                <a:stretch>
                  <a:fillRect l="-927" t="-13115" r="-5330" b="-19672"/>
                </a:stretch>
              </a:blipFill>
            </p:spPr>
            <p:txBody>
              <a:bodyPr/>
              <a:lstStyle/>
              <a:p>
                <a:r>
                  <a:rPr lang="zh-CN" altLang="en-US">
                    <a:noFill/>
                  </a:rPr>
                  <a:t> </a:t>
                </a:r>
              </a:p>
            </p:txBody>
          </p:sp>
        </mc:Fallback>
      </mc:AlternateContent>
      <p:graphicFrame>
        <p:nvGraphicFramePr>
          <p:cNvPr id="7" name="表格 6"/>
          <p:cNvGraphicFramePr>
            <a:graphicFrameLocks noGrp="1"/>
          </p:cNvGraphicFramePr>
          <p:nvPr>
            <p:extLst>
              <p:ext uri="{D42A27DB-BD31-4B8C-83A1-F6EECF244321}">
                <p14:modId xmlns:p14="http://schemas.microsoft.com/office/powerpoint/2010/main" val="972705108"/>
              </p:ext>
            </p:extLst>
          </p:nvPr>
        </p:nvGraphicFramePr>
        <p:xfrm>
          <a:off x="6498264" y="2016910"/>
          <a:ext cx="5656878" cy="365760"/>
        </p:xfrm>
        <a:graphic>
          <a:graphicData uri="http://schemas.openxmlformats.org/drawingml/2006/table">
            <a:tbl>
              <a:tblPr firstRow="1" firstCol="1" bandRow="1"/>
              <a:tblGrid>
                <a:gridCol w="807739"/>
                <a:gridCol w="807739"/>
                <a:gridCol w="808280"/>
                <a:gridCol w="808280"/>
                <a:gridCol w="808280"/>
                <a:gridCol w="808280"/>
                <a:gridCol w="808280"/>
              </a:tblGrid>
              <a:tr h="0">
                <a:tc>
                  <a:txBody>
                    <a:bodyPr/>
                    <a:lstStyle/>
                    <a:p>
                      <a:pPr algn="ctr">
                        <a:spcAft>
                          <a:spcPts val="0"/>
                        </a:spcAft>
                      </a:pPr>
                      <a:r>
                        <a:rPr lang="en-US" sz="1200" kern="100" dirty="0">
                          <a:effectLst/>
                          <a:latin typeface="Calibri" panose="020F0502020204030204" pitchFamily="34" charset="0"/>
                          <a:ea typeface="宋体" panose="02010600030101010101" pitchFamily="2" charset="-122"/>
                          <a:cs typeface="Times New Roman" panose="02020603050405020304" pitchFamily="18" charset="0"/>
                        </a:rPr>
                        <a:t>4</a:t>
                      </a: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5</a:t>
                      </a:r>
                      <a:r>
                        <a:rPr lang="zh-CN" sz="1200" kern="100">
                          <a:effectLst/>
                          <a:latin typeface="Calibri" panose="020F0502020204030204" pitchFamily="34" charset="0"/>
                          <a:ea typeface="宋体" panose="02010600030101010101" pitchFamily="2" charset="-122"/>
                          <a:cs typeface="Times New Roman" panose="02020603050405020304" pitchFamily="18" charset="0"/>
                        </a:rPr>
                        <a:t>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6</a:t>
                      </a:r>
                      <a:r>
                        <a:rPr lang="zh-CN" sz="1200" kern="100">
                          <a:effectLst/>
                          <a:latin typeface="Calibri" panose="020F0502020204030204" pitchFamily="34" charset="0"/>
                          <a:ea typeface="宋体" panose="02010600030101010101" pitchFamily="2" charset="-122"/>
                          <a:cs typeface="Times New Roman" panose="02020603050405020304" pitchFamily="18" charset="0"/>
                        </a:rPr>
                        <a:t>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7</a:t>
                      </a:r>
                      <a:r>
                        <a:rPr lang="zh-CN" sz="1200" kern="100">
                          <a:effectLst/>
                          <a:latin typeface="Calibri" panose="020F0502020204030204" pitchFamily="34" charset="0"/>
                          <a:ea typeface="宋体" panose="02010600030101010101" pitchFamily="2" charset="-122"/>
                          <a:cs typeface="Times New Roman" panose="02020603050405020304" pitchFamily="18" charset="0"/>
                        </a:rPr>
                        <a:t>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8</a:t>
                      </a:r>
                      <a:r>
                        <a:rPr lang="zh-CN" sz="1200" kern="100">
                          <a:effectLst/>
                          <a:latin typeface="Calibri" panose="020F0502020204030204" pitchFamily="34" charset="0"/>
                          <a:ea typeface="宋体" panose="02010600030101010101" pitchFamily="2" charset="-122"/>
                          <a:cs typeface="Times New Roman" panose="02020603050405020304" pitchFamily="18" charset="0"/>
                        </a:rPr>
                        <a:t>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9</a:t>
                      </a:r>
                      <a:r>
                        <a:rPr lang="zh-CN" sz="1200" kern="100">
                          <a:effectLst/>
                          <a:latin typeface="Calibri" panose="020F0502020204030204" pitchFamily="34" charset="0"/>
                          <a:ea typeface="宋体" panose="02010600030101010101" pitchFamily="2" charset="-122"/>
                          <a:cs typeface="Times New Roman" panose="02020603050405020304" pitchFamily="18" charset="0"/>
                        </a:rPr>
                        <a:t>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10</a:t>
                      </a:r>
                      <a:r>
                        <a:rPr lang="zh-CN" sz="1200" kern="100">
                          <a:effectLst/>
                          <a:latin typeface="Calibri" panose="020F0502020204030204" pitchFamily="34" charset="0"/>
                          <a:ea typeface="宋体" panose="02010600030101010101" pitchFamily="2" charset="-122"/>
                          <a:cs typeface="Times New Roman" panose="02020603050405020304" pitchFamily="18" charset="0"/>
                        </a:rPr>
                        <a:t>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spcAft>
                          <a:spcPts val="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40%-70%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50%-85%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effectLst/>
                          <a:latin typeface="Calibri" panose="020F0502020204030204" pitchFamily="34" charset="0"/>
                          <a:ea typeface="宋体" panose="02010600030101010101" pitchFamily="2" charset="-122"/>
                          <a:cs typeface="Times New Roman" panose="02020603050405020304" pitchFamily="18" charset="0"/>
                        </a:rPr>
                        <a:t>95%-100%</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95%-100%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80%-100%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60%-90%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effectLst/>
                          <a:latin typeface="Calibri" panose="020F0502020204030204" pitchFamily="34" charset="0"/>
                          <a:ea typeface="宋体" panose="02010600030101010101" pitchFamily="2" charset="-122"/>
                          <a:cs typeface="Times New Roman" panose="02020603050405020304" pitchFamily="18" charset="0"/>
                        </a:rPr>
                        <a:t>40%-70%</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AlternateContent xmlns:mc="http://schemas.openxmlformats.org/markup-compatibility/2006" xmlns:a14="http://schemas.microsoft.com/office/drawing/2010/main">
        <mc:Choice Requires="a14">
          <p:sp>
            <p:nvSpPr>
              <p:cNvPr id="74" name="矩形 73"/>
              <p:cNvSpPr/>
              <p:nvPr/>
            </p:nvSpPr>
            <p:spPr>
              <a:xfrm>
                <a:off x="8290168" y="1658181"/>
                <a:ext cx="1986598" cy="338554"/>
              </a:xfrm>
              <a:prstGeom prst="rect">
                <a:avLst/>
              </a:prstGeom>
            </p:spPr>
            <p:txBody>
              <a:bodyPr wrap="square">
                <a:spAutoFit/>
              </a:bodyPr>
              <a:lstStyle/>
              <a:p>
                <a:r>
                  <a:rPr lang="zh-CN" altLang="en-US" sz="1600" dirty="0" smtClean="0"/>
                  <a:t>系数</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𝑘</m:t>
                        </m:r>
                      </m:e>
                      <m:sub>
                        <m:r>
                          <a:rPr lang="en-US" altLang="zh-CN" sz="1600" b="0" i="1" smtClean="0">
                            <a:latin typeface="Cambria Math" panose="02040503050406030204" pitchFamily="18" charset="0"/>
                          </a:rPr>
                          <m:t>𝑖</m:t>
                        </m:r>
                      </m:sub>
                    </m:sSub>
                  </m:oMath>
                </a14:m>
                <a:r>
                  <a:rPr lang="zh-CN" altLang="en-US" sz="1600" dirty="0" smtClean="0"/>
                  <a:t>建议取值表</a:t>
                </a:r>
                <a:endParaRPr lang="zh-CN" altLang="en-US" sz="1600" dirty="0"/>
              </a:p>
            </p:txBody>
          </p:sp>
        </mc:Choice>
        <mc:Fallback xmlns="">
          <p:sp>
            <p:nvSpPr>
              <p:cNvPr id="74" name="矩形 73"/>
              <p:cNvSpPr>
                <a:spLocks noRot="1" noChangeAspect="1" noMove="1" noResize="1" noEditPoints="1" noAdjustHandles="1" noChangeArrowheads="1" noChangeShapeType="1" noTextEdit="1"/>
              </p:cNvSpPr>
              <p:nvPr/>
            </p:nvSpPr>
            <p:spPr>
              <a:xfrm>
                <a:off x="8290168" y="1658181"/>
                <a:ext cx="1986598" cy="338554"/>
              </a:xfrm>
              <a:prstGeom prst="rect">
                <a:avLst/>
              </a:prstGeom>
              <a:blipFill rotWithShape="0">
                <a:blip r:embed="rId4"/>
                <a:stretch>
                  <a:fillRect l="-1840" t="-8929" b="-178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01282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TotalTime>
  <Words>3721</Words>
  <Application>Microsoft Office PowerPoint</Application>
  <PresentationFormat>宽屏</PresentationFormat>
  <Paragraphs>865</Paragraphs>
  <Slides>26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等线</vt:lpstr>
      <vt:lpstr>宋体</vt:lpstr>
      <vt:lpstr>Arial</vt:lpstr>
      <vt:lpstr>Calibri</vt:lpstr>
      <vt:lpstr>Calibri Light</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TOP</dc:creator>
  <cp:lastModifiedBy>TOP</cp:lastModifiedBy>
  <cp:revision>39</cp:revision>
  <dcterms:created xsi:type="dcterms:W3CDTF">2017-11-14T01:19:12Z</dcterms:created>
  <dcterms:modified xsi:type="dcterms:W3CDTF">2017-11-22T08:23:44Z</dcterms:modified>
</cp:coreProperties>
</file>